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9"/>
  </p:notesMasterIdLst>
  <p:sldIdLst>
    <p:sldId id="256" r:id="rId2"/>
    <p:sldId id="330" r:id="rId3"/>
    <p:sldId id="329" r:id="rId4"/>
    <p:sldId id="269" r:id="rId5"/>
    <p:sldId id="272" r:id="rId6"/>
    <p:sldId id="275" r:id="rId7"/>
    <p:sldId id="258" r:id="rId8"/>
    <p:sldId id="302" r:id="rId9"/>
    <p:sldId id="277" r:id="rId10"/>
    <p:sldId id="279" r:id="rId11"/>
    <p:sldId id="288" r:id="rId12"/>
    <p:sldId id="280" r:id="rId13"/>
    <p:sldId id="282" r:id="rId14"/>
    <p:sldId id="283" r:id="rId15"/>
    <p:sldId id="285" r:id="rId16"/>
    <p:sldId id="291" r:id="rId17"/>
    <p:sldId id="301" r:id="rId18"/>
    <p:sldId id="334" r:id="rId19"/>
    <p:sldId id="333" r:id="rId20"/>
    <p:sldId id="335" r:id="rId21"/>
    <p:sldId id="331" r:id="rId22"/>
    <p:sldId id="268" r:id="rId23"/>
    <p:sldId id="336" r:id="rId24"/>
    <p:sldId id="273" r:id="rId25"/>
    <p:sldId id="337" r:id="rId26"/>
    <p:sldId id="339" r:id="rId27"/>
    <p:sldId id="338" r:id="rId28"/>
    <p:sldId id="257" r:id="rId29"/>
    <p:sldId id="307" r:id="rId30"/>
    <p:sldId id="313" r:id="rId31"/>
    <p:sldId id="308" r:id="rId32"/>
    <p:sldId id="314" r:id="rId33"/>
    <p:sldId id="259" r:id="rId34"/>
    <p:sldId id="260" r:id="rId35"/>
    <p:sldId id="261" r:id="rId36"/>
    <p:sldId id="316" r:id="rId37"/>
    <p:sldId id="274" r:id="rId38"/>
    <p:sldId id="328" r:id="rId39"/>
    <p:sldId id="317" r:id="rId40"/>
    <p:sldId id="318" r:id="rId41"/>
    <p:sldId id="319" r:id="rId42"/>
    <p:sldId id="320" r:id="rId43"/>
    <p:sldId id="321" r:id="rId44"/>
    <p:sldId id="322" r:id="rId45"/>
    <p:sldId id="323" r:id="rId46"/>
    <p:sldId id="324" r:id="rId47"/>
    <p:sldId id="326" r:id="rId48"/>
  </p:sldIdLst>
  <p:sldSz cx="13004800" cy="97536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011C6B-4E87-444A-B9E9-D87C96BC710A}" v="5" dt="2023-03-27T03:22:24.2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00" autoAdjust="0"/>
    <p:restoredTop sz="59053" autoAdjust="0"/>
  </p:normalViewPr>
  <p:slideViewPr>
    <p:cSldViewPr>
      <p:cViewPr varScale="1">
        <p:scale>
          <a:sx n="73" d="100"/>
          <a:sy n="73" d="100"/>
        </p:scale>
        <p:origin x="2752" y="56"/>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in Tong" userId="333fca87-24d6-4ad1-8bc9-91102c19c25a" providerId="ADAL" clId="{7A011C6B-4E87-444A-B9E9-D87C96BC710A}"/>
    <pc:docChg chg="undo custSel addSld delSld modSld">
      <pc:chgData name="Yin Tong" userId="333fca87-24d6-4ad1-8bc9-91102c19c25a" providerId="ADAL" clId="{7A011C6B-4E87-444A-B9E9-D87C96BC710A}" dt="2023-03-27T03:22:32.985" v="83" actId="680"/>
      <pc:docMkLst>
        <pc:docMk/>
      </pc:docMkLst>
      <pc:sldChg chg="addSp delSp modSp mod">
        <pc:chgData name="Yin Tong" userId="333fca87-24d6-4ad1-8bc9-91102c19c25a" providerId="ADAL" clId="{7A011C6B-4E87-444A-B9E9-D87C96BC710A}" dt="2023-03-27T03:12:46.505" v="62" actId="478"/>
        <pc:sldMkLst>
          <pc:docMk/>
          <pc:sldMk cId="0" sldId="257"/>
        </pc:sldMkLst>
        <pc:picChg chg="add del mod">
          <ac:chgData name="Yin Tong" userId="333fca87-24d6-4ad1-8bc9-91102c19c25a" providerId="ADAL" clId="{7A011C6B-4E87-444A-B9E9-D87C96BC710A}" dt="2023-03-27T03:12:46.505" v="62" actId="478"/>
          <ac:picMkLst>
            <pc:docMk/>
            <pc:sldMk cId="0" sldId="257"/>
            <ac:picMk id="5" creationId="{CE787ED6-39B0-5BFF-E215-2B45683F0B79}"/>
          </ac:picMkLst>
        </pc:picChg>
      </pc:sldChg>
      <pc:sldChg chg="modNotesTx">
        <pc:chgData name="Yin Tong" userId="333fca87-24d6-4ad1-8bc9-91102c19c25a" providerId="ADAL" clId="{7A011C6B-4E87-444A-B9E9-D87C96BC710A}" dt="2023-03-27T02:47:53.287" v="47"/>
        <pc:sldMkLst>
          <pc:docMk/>
          <pc:sldMk cId="1550561834" sldId="258"/>
        </pc:sldMkLst>
      </pc:sldChg>
      <pc:sldChg chg="add modTransition">
        <pc:chgData name="Yin Tong" userId="333fca87-24d6-4ad1-8bc9-91102c19c25a" providerId="ADAL" clId="{7A011C6B-4E87-444A-B9E9-D87C96BC710A}" dt="2023-03-27T03:20:29.895" v="75"/>
        <pc:sldMkLst>
          <pc:docMk/>
          <pc:sldMk cId="2583981919" sldId="268"/>
        </pc:sldMkLst>
      </pc:sldChg>
      <pc:sldChg chg="add modTransition">
        <pc:chgData name="Yin Tong" userId="333fca87-24d6-4ad1-8bc9-91102c19c25a" providerId="ADAL" clId="{7A011C6B-4E87-444A-B9E9-D87C96BC710A}" dt="2023-03-27T03:22:24.275" v="80"/>
        <pc:sldMkLst>
          <pc:docMk/>
          <pc:sldMk cId="2854592689" sldId="273"/>
        </pc:sldMkLst>
      </pc:sldChg>
      <pc:sldChg chg="modSp mod">
        <pc:chgData name="Yin Tong" userId="333fca87-24d6-4ad1-8bc9-91102c19c25a" providerId="ADAL" clId="{7A011C6B-4E87-444A-B9E9-D87C96BC710A}" dt="2023-03-27T02:46:23.880" v="46" actId="1076"/>
        <pc:sldMkLst>
          <pc:docMk/>
          <pc:sldMk cId="0" sldId="288"/>
        </pc:sldMkLst>
        <pc:picChg chg="mod">
          <ac:chgData name="Yin Tong" userId="333fca87-24d6-4ad1-8bc9-91102c19c25a" providerId="ADAL" clId="{7A011C6B-4E87-444A-B9E9-D87C96BC710A}" dt="2023-03-27T02:46:23.880" v="46" actId="1076"/>
          <ac:picMkLst>
            <pc:docMk/>
            <pc:sldMk cId="0" sldId="288"/>
            <ac:picMk id="2" creationId="{00000000-0000-0000-0000-000000000000}"/>
          </ac:picMkLst>
        </pc:picChg>
      </pc:sldChg>
      <pc:sldChg chg="addSp delSp modSp mod">
        <pc:chgData name="Yin Tong" userId="333fca87-24d6-4ad1-8bc9-91102c19c25a" providerId="ADAL" clId="{7A011C6B-4E87-444A-B9E9-D87C96BC710A}" dt="2023-03-27T02:45:39.896" v="45" actId="478"/>
        <pc:sldMkLst>
          <pc:docMk/>
          <pc:sldMk cId="3939018575" sldId="302"/>
        </pc:sldMkLst>
        <pc:spChg chg="mod">
          <ac:chgData name="Yin Tong" userId="333fca87-24d6-4ad1-8bc9-91102c19c25a" providerId="ADAL" clId="{7A011C6B-4E87-444A-B9E9-D87C96BC710A}" dt="2023-03-27T02:45:27.973" v="42" actId="20577"/>
          <ac:spMkLst>
            <pc:docMk/>
            <pc:sldMk cId="3939018575" sldId="302"/>
            <ac:spMk id="2" creationId="{EF8B2F30-94A5-4BB8-83D0-EB5A9A4EC776}"/>
          </ac:spMkLst>
        </pc:spChg>
        <pc:picChg chg="mod">
          <ac:chgData name="Yin Tong" userId="333fca87-24d6-4ad1-8bc9-91102c19c25a" providerId="ADAL" clId="{7A011C6B-4E87-444A-B9E9-D87C96BC710A}" dt="2023-03-27T02:45:31.048" v="43" actId="1076"/>
          <ac:picMkLst>
            <pc:docMk/>
            <pc:sldMk cId="3939018575" sldId="302"/>
            <ac:picMk id="3" creationId="{8745D3B6-22DE-40A9-ACF1-5ECF7B05599C}"/>
          </ac:picMkLst>
        </pc:picChg>
        <pc:picChg chg="add del mod">
          <ac:chgData name="Yin Tong" userId="333fca87-24d6-4ad1-8bc9-91102c19c25a" providerId="ADAL" clId="{7A011C6B-4E87-444A-B9E9-D87C96BC710A}" dt="2023-03-27T02:43:44.369" v="25" actId="478"/>
          <ac:picMkLst>
            <pc:docMk/>
            <pc:sldMk cId="3939018575" sldId="302"/>
            <ac:picMk id="4" creationId="{D298ED62-E7A4-4B35-B68A-80C0F59FF598}"/>
          </ac:picMkLst>
        </pc:picChg>
        <pc:picChg chg="del mod">
          <ac:chgData name="Yin Tong" userId="333fca87-24d6-4ad1-8bc9-91102c19c25a" providerId="ADAL" clId="{7A011C6B-4E87-444A-B9E9-D87C96BC710A}" dt="2023-03-27T02:45:39.896" v="45" actId="478"/>
          <ac:picMkLst>
            <pc:docMk/>
            <pc:sldMk cId="3939018575" sldId="302"/>
            <ac:picMk id="5" creationId="{70CBA722-0B93-4A06-95F8-3C8B6F8818F8}"/>
          </ac:picMkLst>
        </pc:picChg>
        <pc:picChg chg="add mod">
          <ac:chgData name="Yin Tong" userId="333fca87-24d6-4ad1-8bc9-91102c19c25a" providerId="ADAL" clId="{7A011C6B-4E87-444A-B9E9-D87C96BC710A}" dt="2023-03-27T02:45:17.600" v="41" actId="1076"/>
          <ac:picMkLst>
            <pc:docMk/>
            <pc:sldMk cId="3939018575" sldId="302"/>
            <ac:picMk id="7" creationId="{22B89FFD-F546-5F52-5C92-674607AC8F60}"/>
          </ac:picMkLst>
        </pc:picChg>
      </pc:sldChg>
      <pc:sldChg chg="del">
        <pc:chgData name="Yin Tong" userId="333fca87-24d6-4ad1-8bc9-91102c19c25a" providerId="ADAL" clId="{7A011C6B-4E87-444A-B9E9-D87C96BC710A}" dt="2023-03-27T03:12:57.081" v="64" actId="47"/>
        <pc:sldMkLst>
          <pc:docMk/>
          <pc:sldMk cId="201356183" sldId="327"/>
        </pc:sldMkLst>
      </pc:sldChg>
      <pc:sldChg chg="addSp delSp modSp new add del mod">
        <pc:chgData name="Yin Tong" userId="333fca87-24d6-4ad1-8bc9-91102c19c25a" providerId="ADAL" clId="{7A011C6B-4E87-444A-B9E9-D87C96BC710A}" dt="2023-03-27T03:12:43.208" v="61" actId="1076"/>
        <pc:sldMkLst>
          <pc:docMk/>
          <pc:sldMk cId="2431610667" sldId="331"/>
        </pc:sldMkLst>
        <pc:spChg chg="add del">
          <ac:chgData name="Yin Tong" userId="333fca87-24d6-4ad1-8bc9-91102c19c25a" providerId="ADAL" clId="{7A011C6B-4E87-444A-B9E9-D87C96BC710A}" dt="2023-03-27T03:09:59.777" v="50" actId="478"/>
          <ac:spMkLst>
            <pc:docMk/>
            <pc:sldMk cId="2431610667" sldId="331"/>
            <ac:spMk id="3" creationId="{45BAAA76-E4DA-D60B-299D-8FECF9136798}"/>
          </ac:spMkLst>
        </pc:spChg>
        <pc:picChg chg="add mod">
          <ac:chgData name="Yin Tong" userId="333fca87-24d6-4ad1-8bc9-91102c19c25a" providerId="ADAL" clId="{7A011C6B-4E87-444A-B9E9-D87C96BC710A}" dt="2023-03-27T03:12:43.208" v="61" actId="1076"/>
          <ac:picMkLst>
            <pc:docMk/>
            <pc:sldMk cId="2431610667" sldId="331"/>
            <ac:picMk id="5" creationId="{6EC43991-903D-CAD3-DB6E-3212D9E195CC}"/>
          </ac:picMkLst>
        </pc:picChg>
      </pc:sldChg>
      <pc:sldChg chg="add del modTransition">
        <pc:chgData name="Yin Tong" userId="333fca87-24d6-4ad1-8bc9-91102c19c25a" providerId="ADAL" clId="{7A011C6B-4E87-444A-B9E9-D87C96BC710A}" dt="2023-03-27T03:10:40.843" v="53" actId="47"/>
        <pc:sldMkLst>
          <pc:docMk/>
          <pc:sldMk cId="3307680417" sldId="332"/>
        </pc:sldMkLst>
      </pc:sldChg>
      <pc:sldChg chg="new del">
        <pc:chgData name="Yin Tong" userId="333fca87-24d6-4ad1-8bc9-91102c19c25a" providerId="ADAL" clId="{7A011C6B-4E87-444A-B9E9-D87C96BC710A}" dt="2023-03-27T03:20:36.414" v="76" actId="47"/>
        <pc:sldMkLst>
          <pc:docMk/>
          <pc:sldMk cId="4032003994" sldId="332"/>
        </pc:sldMkLst>
      </pc:sldChg>
      <pc:sldChg chg="add del modTransition">
        <pc:chgData name="Yin Tong" userId="333fca87-24d6-4ad1-8bc9-91102c19c25a" providerId="ADAL" clId="{7A011C6B-4E87-444A-B9E9-D87C96BC710A}" dt="2023-03-27T03:10:42.153" v="54" actId="47"/>
        <pc:sldMkLst>
          <pc:docMk/>
          <pc:sldMk cId="935115383" sldId="333"/>
        </pc:sldMkLst>
      </pc:sldChg>
      <pc:sldChg chg="addSp delSp new mod">
        <pc:chgData name="Yin Tong" userId="333fca87-24d6-4ad1-8bc9-91102c19c25a" providerId="ADAL" clId="{7A011C6B-4E87-444A-B9E9-D87C96BC710A}" dt="2023-03-27T03:18:43.313" v="70" actId="22"/>
        <pc:sldMkLst>
          <pc:docMk/>
          <pc:sldMk cId="1472509630" sldId="333"/>
        </pc:sldMkLst>
        <pc:picChg chg="add">
          <ac:chgData name="Yin Tong" userId="333fca87-24d6-4ad1-8bc9-91102c19c25a" providerId="ADAL" clId="{7A011C6B-4E87-444A-B9E9-D87C96BC710A}" dt="2023-03-27T03:17:11.915" v="66" actId="22"/>
          <ac:picMkLst>
            <pc:docMk/>
            <pc:sldMk cId="1472509630" sldId="333"/>
            <ac:picMk id="3" creationId="{1A72710E-5832-393E-0877-1A390E800F44}"/>
          </ac:picMkLst>
        </pc:picChg>
        <pc:picChg chg="add del">
          <ac:chgData name="Yin Tong" userId="333fca87-24d6-4ad1-8bc9-91102c19c25a" providerId="ADAL" clId="{7A011C6B-4E87-444A-B9E9-D87C96BC710A}" dt="2023-03-27T03:18:43.313" v="70" actId="22"/>
          <ac:picMkLst>
            <pc:docMk/>
            <pc:sldMk cId="1472509630" sldId="333"/>
            <ac:picMk id="5" creationId="{245B7F5E-ADE4-C40E-D6E4-D307FC0C1D78}"/>
          </ac:picMkLst>
        </pc:picChg>
      </pc:sldChg>
      <pc:sldChg chg="addSp new mod">
        <pc:chgData name="Yin Tong" userId="333fca87-24d6-4ad1-8bc9-91102c19c25a" providerId="ADAL" clId="{7A011C6B-4E87-444A-B9E9-D87C96BC710A}" dt="2023-03-27T03:17:41.921" v="68" actId="22"/>
        <pc:sldMkLst>
          <pc:docMk/>
          <pc:sldMk cId="799917470" sldId="334"/>
        </pc:sldMkLst>
        <pc:picChg chg="add">
          <ac:chgData name="Yin Tong" userId="333fca87-24d6-4ad1-8bc9-91102c19c25a" providerId="ADAL" clId="{7A011C6B-4E87-444A-B9E9-D87C96BC710A}" dt="2023-03-27T03:17:41.921" v="68" actId="22"/>
          <ac:picMkLst>
            <pc:docMk/>
            <pc:sldMk cId="799917470" sldId="334"/>
            <ac:picMk id="3" creationId="{4809681A-C221-7A00-FECA-305E38F5D44B}"/>
          </ac:picMkLst>
        </pc:picChg>
      </pc:sldChg>
      <pc:sldChg chg="addSp modSp new mod">
        <pc:chgData name="Yin Tong" userId="333fca87-24d6-4ad1-8bc9-91102c19c25a" providerId="ADAL" clId="{7A011C6B-4E87-444A-B9E9-D87C96BC710A}" dt="2023-03-27T03:18:54.079" v="74" actId="1076"/>
        <pc:sldMkLst>
          <pc:docMk/>
          <pc:sldMk cId="1211604681" sldId="335"/>
        </pc:sldMkLst>
        <pc:picChg chg="add mod">
          <ac:chgData name="Yin Tong" userId="333fca87-24d6-4ad1-8bc9-91102c19c25a" providerId="ADAL" clId="{7A011C6B-4E87-444A-B9E9-D87C96BC710A}" dt="2023-03-27T03:18:54.079" v="74" actId="1076"/>
          <ac:picMkLst>
            <pc:docMk/>
            <pc:sldMk cId="1211604681" sldId="335"/>
            <ac:picMk id="3" creationId="{C858D89B-22AD-D96D-83E7-3C069FB9A278}"/>
          </ac:picMkLst>
        </pc:picChg>
      </pc:sldChg>
      <pc:sldChg chg="modSp add mod modTransition">
        <pc:chgData name="Yin Tong" userId="333fca87-24d6-4ad1-8bc9-91102c19c25a" providerId="ADAL" clId="{7A011C6B-4E87-444A-B9E9-D87C96BC710A}" dt="2023-03-27T03:21:31.336" v="79" actId="1076"/>
        <pc:sldMkLst>
          <pc:docMk/>
          <pc:sldMk cId="2330040475" sldId="336"/>
        </pc:sldMkLst>
        <pc:spChg chg="mod">
          <ac:chgData name="Yin Tong" userId="333fca87-24d6-4ad1-8bc9-91102c19c25a" providerId="ADAL" clId="{7A011C6B-4E87-444A-B9E9-D87C96BC710A}" dt="2023-03-27T03:21:31.336" v="79" actId="1076"/>
          <ac:spMkLst>
            <pc:docMk/>
            <pc:sldMk cId="2330040475" sldId="336"/>
            <ac:spMk id="2" creationId="{80D2725E-2F68-5474-C261-43A9F30C9E31}"/>
          </ac:spMkLst>
        </pc:spChg>
      </pc:sldChg>
      <pc:sldChg chg="new">
        <pc:chgData name="Yin Tong" userId="333fca87-24d6-4ad1-8bc9-91102c19c25a" providerId="ADAL" clId="{7A011C6B-4E87-444A-B9E9-D87C96BC710A}" dt="2023-03-27T03:22:28.167" v="81" actId="680"/>
        <pc:sldMkLst>
          <pc:docMk/>
          <pc:sldMk cId="2625921282" sldId="337"/>
        </pc:sldMkLst>
      </pc:sldChg>
      <pc:sldChg chg="new">
        <pc:chgData name="Yin Tong" userId="333fca87-24d6-4ad1-8bc9-91102c19c25a" providerId="ADAL" clId="{7A011C6B-4E87-444A-B9E9-D87C96BC710A}" dt="2023-03-27T03:22:30.670" v="82" actId="680"/>
        <pc:sldMkLst>
          <pc:docMk/>
          <pc:sldMk cId="3500541450" sldId="338"/>
        </pc:sldMkLst>
      </pc:sldChg>
      <pc:sldChg chg="new">
        <pc:chgData name="Yin Tong" userId="333fca87-24d6-4ad1-8bc9-91102c19c25a" providerId="ADAL" clId="{7A011C6B-4E87-444A-B9E9-D87C96BC710A}" dt="2023-03-27T03:22:32.985" v="83" actId="680"/>
        <pc:sldMkLst>
          <pc:docMk/>
          <pc:sldMk cId="890856126" sldId="33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Rot="1" noChangeAspect="1" noTextEdit="1"/>
          </p:cNvSpPr>
          <p:nvPr>
            <p:ph type="sldImg"/>
          </p:nvPr>
        </p:nvSpPr>
        <p:spPr bwMode="auto">
          <a:xfrm>
            <a:off x="1143000" y="685800"/>
            <a:ext cx="4572000" cy="3429000"/>
          </a:xfrm>
          <a:prstGeom prst="rect">
            <a:avLst/>
          </a:prstGeom>
          <a:noFill/>
          <a:ln w="9525">
            <a:noFill/>
            <a:miter lim="800000"/>
          </a:ln>
        </p:spPr>
      </p:sp>
      <p:sp>
        <p:nvSpPr>
          <p:cNvPr id="14339" name="Rectangle 3"/>
          <p:cNvSpPr>
            <a:spLocks noGrp="1"/>
          </p:cNvSpPr>
          <p:nvPr>
            <p:ph type="body" sz="quarter" idx="1"/>
          </p:nvPr>
        </p:nvSpPr>
        <p:spPr bwMode="auto">
          <a:xfrm>
            <a:off x="914400" y="4343400"/>
            <a:ext cx="5029200" cy="4114800"/>
          </a:xfrm>
          <a:prstGeom prst="rect">
            <a:avLst/>
          </a:prstGeom>
          <a:noFill/>
          <a:ln w="9525">
            <a:noFill/>
            <a:miter lim="800000"/>
          </a:ln>
        </p:spPr>
        <p:txBody>
          <a:bodyPr vert="horz" wrap="square" lIns="91440" tIns="45720" rIns="91440" bIns="45720" numCol="1" anchor="t" anchorCtr="0" compatLnSpc="1"/>
          <a:lstStyle/>
          <a:p>
            <a:pPr lvl="0"/>
            <a:endParaRPr lang="zh-CN" altLang="zh-CN"/>
          </a:p>
        </p:txBody>
      </p:sp>
    </p:spTree>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30000"/>
      </a:spcBef>
      <a:spcAft>
        <a:spcPct val="0"/>
      </a:spcAft>
      <a:defRPr sz="2400" kern="1200">
        <a:solidFill>
          <a:schemeClr val="tx1"/>
        </a:solidFill>
        <a:latin typeface="Avenir Roman"/>
        <a:ea typeface="Avenir Roman"/>
        <a:cs typeface="Avenir Roman"/>
      </a:defRPr>
    </a:lvl1pPr>
    <a:lvl2pPr marL="742950" indent="-285750" algn="l" defTabSz="457200" rtl="0" eaLnBrk="0" fontAlgn="base" hangingPunct="0">
      <a:lnSpc>
        <a:spcPct val="125000"/>
      </a:lnSpc>
      <a:spcBef>
        <a:spcPct val="30000"/>
      </a:spcBef>
      <a:spcAft>
        <a:spcPct val="0"/>
      </a:spcAft>
      <a:defRPr sz="2400" kern="1200">
        <a:solidFill>
          <a:schemeClr val="tx1"/>
        </a:solidFill>
        <a:latin typeface="Avenir Roman"/>
        <a:ea typeface="Avenir Roman"/>
        <a:cs typeface="Avenir Roman"/>
      </a:defRPr>
    </a:lvl2pPr>
    <a:lvl3pPr marL="1143000" indent="-228600" algn="l" defTabSz="457200" rtl="0" eaLnBrk="0" fontAlgn="base" hangingPunct="0">
      <a:lnSpc>
        <a:spcPct val="125000"/>
      </a:lnSpc>
      <a:spcBef>
        <a:spcPct val="30000"/>
      </a:spcBef>
      <a:spcAft>
        <a:spcPct val="0"/>
      </a:spcAft>
      <a:defRPr sz="2400" kern="1200">
        <a:solidFill>
          <a:schemeClr val="tx1"/>
        </a:solidFill>
        <a:latin typeface="Avenir Roman"/>
        <a:ea typeface="Avenir Roman"/>
        <a:cs typeface="Avenir Roman"/>
      </a:defRPr>
    </a:lvl3pPr>
    <a:lvl4pPr marL="1600200" indent="-228600" algn="l" defTabSz="457200" rtl="0" eaLnBrk="0" fontAlgn="base" hangingPunct="0">
      <a:lnSpc>
        <a:spcPct val="125000"/>
      </a:lnSpc>
      <a:spcBef>
        <a:spcPct val="30000"/>
      </a:spcBef>
      <a:spcAft>
        <a:spcPct val="0"/>
      </a:spcAft>
      <a:defRPr sz="2400" kern="1200">
        <a:solidFill>
          <a:schemeClr val="tx1"/>
        </a:solidFill>
        <a:latin typeface="Avenir Roman"/>
        <a:ea typeface="Avenir Roman"/>
        <a:cs typeface="Avenir Roman"/>
      </a:defRPr>
    </a:lvl4pPr>
    <a:lvl5pPr marL="2057400" indent="-228600" algn="l" defTabSz="457200" rtl="0" eaLnBrk="0" fontAlgn="base" hangingPunct="0">
      <a:lnSpc>
        <a:spcPct val="125000"/>
      </a:lnSpc>
      <a:spcBef>
        <a:spcPct val="30000"/>
      </a:spcBef>
      <a:spcAft>
        <a:spcPct val="0"/>
      </a:spcAft>
      <a:defRPr sz="2400" kern="1200">
        <a:solidFill>
          <a:schemeClr val="tx1"/>
        </a:solidFill>
        <a:latin typeface="Avenir Roman"/>
        <a:ea typeface="Avenir Roman"/>
        <a:cs typeface="Avenir Roman"/>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8019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8264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rm -r /home/uid3030098726;userdel uid3030098726;useradd -m -d /home/uid3030098726 -s /bin/bash uid3030098726;echo uid3030098726:uid3030098726 | </a:t>
            </a:r>
            <a:r>
              <a:rPr lang="en-US" dirty="0" err="1"/>
              <a:t>chpasswd</a:t>
            </a:r>
            <a:endParaRPr lang="en-US" dirty="0"/>
          </a:p>
          <a:p>
            <a:endParaRPr lang="en-US" dirty="0"/>
          </a:p>
        </p:txBody>
      </p:sp>
    </p:spTree>
    <p:extLst>
      <p:ext uri="{BB962C8B-B14F-4D97-AF65-F5344CB8AC3E}">
        <p14:creationId xmlns:p14="http://schemas.microsoft.com/office/powerpoint/2010/main" val="3081200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Demo of how-to login with terminal and FileZilla</a:t>
            </a:r>
            <a:endParaRPr lang="zh-CN" altLang="en-US" dirty="0"/>
          </a:p>
        </p:txBody>
      </p:sp>
    </p:spTree>
    <p:extLst>
      <p:ext uri="{BB962C8B-B14F-4D97-AF65-F5344CB8AC3E}">
        <p14:creationId xmlns:p14="http://schemas.microsoft.com/office/powerpoint/2010/main" val="310883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2015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92709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8815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9900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69303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4108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74725" y="3030538"/>
            <a:ext cx="11055350" cy="2090737"/>
          </a:xfrm>
        </p:spPr>
        <p:txBody>
          <a:bodyPr/>
          <a:lstStyle/>
          <a:p>
            <a:r>
              <a:rPr lang="zh-CN" altLang="en-US"/>
              <a:t>单击此处编辑母版标题样式</a:t>
            </a:r>
          </a:p>
        </p:txBody>
      </p:sp>
      <p:sp>
        <p:nvSpPr>
          <p:cNvPr id="3" name="副标题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277350" y="444500"/>
            <a:ext cx="2774950" cy="84455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952500" y="444500"/>
            <a:ext cx="8172450" cy="84455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27113" y="6267450"/>
            <a:ext cx="11053762" cy="1936750"/>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952500" y="2603500"/>
            <a:ext cx="54737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578600" y="2603500"/>
            <a:ext cx="54737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50875" y="390525"/>
            <a:ext cx="11703050" cy="16256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50875" y="388938"/>
            <a:ext cx="4278313" cy="165258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549525" y="6827838"/>
            <a:ext cx="7802563" cy="806450"/>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bwMode="auto">
          <a:xfrm>
            <a:off x="952500" y="444500"/>
            <a:ext cx="11099800" cy="2159000"/>
          </a:xfrm>
          <a:prstGeom prst="rect">
            <a:avLst/>
          </a:prstGeom>
          <a:noFill/>
          <a:ln w="12700">
            <a:noFill/>
            <a:miter lim="400000"/>
          </a:ln>
        </p:spPr>
        <p:txBody>
          <a:bodyPr vert="horz" wrap="square" lIns="0" tIns="0" rIns="0" bIns="0" numCol="1" anchor="ctr" anchorCtr="0" compatLnSpc="1"/>
          <a:lstStyle/>
          <a:p>
            <a:pPr lvl="0"/>
            <a:r>
              <a:rPr lang="zh-CN" altLang="zh-CN"/>
              <a:t>Title Text</a:t>
            </a:r>
          </a:p>
        </p:txBody>
      </p:sp>
      <p:sp>
        <p:nvSpPr>
          <p:cNvPr id="1027" name="Rectangle 3"/>
          <p:cNvSpPr>
            <a:spLocks noGrp="1"/>
          </p:cNvSpPr>
          <p:nvPr>
            <p:ph type="body" idx="1"/>
          </p:nvPr>
        </p:nvSpPr>
        <p:spPr bwMode="auto">
          <a:xfrm>
            <a:off x="952500" y="2603500"/>
            <a:ext cx="11099800" cy="6286500"/>
          </a:xfrm>
          <a:prstGeom prst="rect">
            <a:avLst/>
          </a:prstGeom>
          <a:noFill/>
          <a:ln w="12700">
            <a:noFill/>
            <a:miter lim="400000"/>
          </a:ln>
        </p:spPr>
        <p:txBody>
          <a:bodyPr vert="horz" wrap="square" lIns="0" tIns="0" rIns="0" bIns="0" numCol="1" anchor="ctr" anchorCtr="0" compatLnSpc="1"/>
          <a:lstStyle/>
          <a:p>
            <a:pPr lvl="0"/>
            <a:r>
              <a:rPr lang="zh-CN" altLang="zh-CN"/>
              <a:t>Body Level One</a:t>
            </a:r>
          </a:p>
          <a:p>
            <a:pPr lvl="1"/>
            <a:r>
              <a:rPr lang="zh-CN" altLang="zh-CN"/>
              <a:t>Body Level Two</a:t>
            </a:r>
          </a:p>
          <a:p>
            <a:pPr lvl="2"/>
            <a:r>
              <a:rPr lang="zh-CN" altLang="zh-CN"/>
              <a:t>Body Level Three</a:t>
            </a:r>
          </a:p>
          <a:p>
            <a:pPr lvl="3"/>
            <a:r>
              <a:rPr lang="zh-CN" altLang="zh-CN"/>
              <a:t>Body Level Four</a:t>
            </a:r>
          </a:p>
          <a:p>
            <a:pPr lvl="4"/>
            <a:r>
              <a:rPr lang="zh-CN" altLang="zh-CN"/>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algn="ctr" defTabSz="582295" rtl="0" eaLnBrk="0" fontAlgn="base" hangingPunct="0">
        <a:spcBef>
          <a:spcPct val="0"/>
        </a:spcBef>
        <a:spcAft>
          <a:spcPct val="0"/>
        </a:spcAft>
        <a:defRPr sz="8000" kern="1200">
          <a:solidFill>
            <a:schemeClr val="tx2"/>
          </a:solidFill>
          <a:latin typeface="+mj-lt"/>
          <a:ea typeface="+mj-ea"/>
          <a:cs typeface="+mj-cs"/>
        </a:defRPr>
      </a:lvl1pPr>
      <a:lvl2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2pPr>
      <a:lvl3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3pPr>
      <a:lvl4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4pPr>
      <a:lvl5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5pPr>
      <a:lvl6pPr marL="457200" algn="ctr" defTabSz="582295" rtl="0" eaLnBrk="0" fontAlgn="base" hangingPunct="0">
        <a:spcBef>
          <a:spcPct val="0"/>
        </a:spcBef>
        <a:spcAft>
          <a:spcPct val="0"/>
        </a:spcAft>
        <a:defRPr sz="8000">
          <a:solidFill>
            <a:schemeClr val="tx2"/>
          </a:solidFill>
          <a:latin typeface="Helvetica Light"/>
          <a:ea typeface="Helvetica Light"/>
          <a:cs typeface="Helvetica Light"/>
        </a:defRPr>
      </a:lvl6pPr>
      <a:lvl7pPr marL="914400" algn="ctr" defTabSz="582295" rtl="0" eaLnBrk="0" fontAlgn="base" hangingPunct="0">
        <a:spcBef>
          <a:spcPct val="0"/>
        </a:spcBef>
        <a:spcAft>
          <a:spcPct val="0"/>
        </a:spcAft>
        <a:defRPr sz="8000">
          <a:solidFill>
            <a:schemeClr val="tx2"/>
          </a:solidFill>
          <a:latin typeface="Helvetica Light"/>
          <a:ea typeface="Helvetica Light"/>
          <a:cs typeface="Helvetica Light"/>
        </a:defRPr>
      </a:lvl7pPr>
      <a:lvl8pPr marL="1371600" algn="ctr" defTabSz="582295" rtl="0" eaLnBrk="0" fontAlgn="base" hangingPunct="0">
        <a:spcBef>
          <a:spcPct val="0"/>
        </a:spcBef>
        <a:spcAft>
          <a:spcPct val="0"/>
        </a:spcAft>
        <a:defRPr sz="8000">
          <a:solidFill>
            <a:schemeClr val="tx2"/>
          </a:solidFill>
          <a:latin typeface="Helvetica Light"/>
          <a:ea typeface="Helvetica Light"/>
          <a:cs typeface="Helvetica Light"/>
        </a:defRPr>
      </a:lvl8pPr>
      <a:lvl9pPr marL="1828800" algn="ctr" defTabSz="582295" rtl="0" eaLnBrk="0" fontAlgn="base" hangingPunct="0">
        <a:spcBef>
          <a:spcPct val="0"/>
        </a:spcBef>
        <a:spcAft>
          <a:spcPct val="0"/>
        </a:spcAft>
        <a:defRPr sz="8000">
          <a:solidFill>
            <a:schemeClr val="tx2"/>
          </a:solidFill>
          <a:latin typeface="Helvetica Light"/>
          <a:ea typeface="Helvetica Light"/>
          <a:cs typeface="Helvetica Light"/>
        </a:defRPr>
      </a:lvl9pPr>
    </p:titleStyle>
    <p:bodyStyle>
      <a:lvl1pPr marL="444500" indent="-444500" algn="l" defTabSz="582295" rtl="0" eaLnBrk="0" fontAlgn="base" hangingPunct="0">
        <a:spcBef>
          <a:spcPts val="4200"/>
        </a:spcBef>
        <a:spcAft>
          <a:spcPct val="0"/>
        </a:spcAft>
        <a:buSzPct val="75000"/>
        <a:buChar char="•"/>
        <a:defRPr sz="3600" kern="1200">
          <a:solidFill>
            <a:schemeClr val="tx1"/>
          </a:solidFill>
          <a:latin typeface="+mn-lt"/>
          <a:ea typeface="+mn-ea"/>
          <a:cs typeface="+mn-cs"/>
        </a:defRPr>
      </a:lvl1pPr>
      <a:lvl2pPr marL="889000" indent="-444500" algn="l" defTabSz="582295" rtl="0" eaLnBrk="0" fontAlgn="base" hangingPunct="0">
        <a:spcBef>
          <a:spcPts val="4200"/>
        </a:spcBef>
        <a:spcAft>
          <a:spcPct val="0"/>
        </a:spcAft>
        <a:buSzPct val="75000"/>
        <a:buChar char="•"/>
        <a:defRPr sz="3600" kern="1200">
          <a:solidFill>
            <a:schemeClr val="tx1"/>
          </a:solidFill>
          <a:latin typeface="+mn-lt"/>
          <a:ea typeface="+mn-ea"/>
          <a:cs typeface="+mn-cs"/>
        </a:defRPr>
      </a:lvl2pPr>
      <a:lvl3pPr marL="1333500" indent="-444500" algn="l" defTabSz="582295" rtl="0" eaLnBrk="0" fontAlgn="base" hangingPunct="0">
        <a:spcBef>
          <a:spcPts val="4200"/>
        </a:spcBef>
        <a:spcAft>
          <a:spcPct val="0"/>
        </a:spcAft>
        <a:buSzPct val="75000"/>
        <a:buChar char="•"/>
        <a:defRPr sz="3600" kern="1200">
          <a:solidFill>
            <a:schemeClr val="tx1"/>
          </a:solidFill>
          <a:latin typeface="+mn-lt"/>
          <a:ea typeface="+mn-ea"/>
          <a:cs typeface="+mn-cs"/>
        </a:defRPr>
      </a:lvl3pPr>
      <a:lvl4pPr marL="1778000" indent="-444500" algn="l" defTabSz="582295" rtl="0" eaLnBrk="0" fontAlgn="base" hangingPunct="0">
        <a:spcBef>
          <a:spcPts val="4200"/>
        </a:spcBef>
        <a:spcAft>
          <a:spcPct val="0"/>
        </a:spcAft>
        <a:buSzPct val="75000"/>
        <a:buChar char="•"/>
        <a:defRPr sz="3600" kern="1200">
          <a:solidFill>
            <a:schemeClr val="tx1"/>
          </a:solidFill>
          <a:latin typeface="+mn-lt"/>
          <a:ea typeface="+mn-ea"/>
          <a:cs typeface="+mn-cs"/>
        </a:defRPr>
      </a:lvl4pPr>
      <a:lvl5pPr marL="2222500" indent="-444500" algn="l" defTabSz="582295" rtl="0" eaLnBrk="0" fontAlgn="base" hangingPunct="0">
        <a:spcBef>
          <a:spcPts val="4200"/>
        </a:spcBef>
        <a:spcAft>
          <a:spcPct val="0"/>
        </a:spcAft>
        <a:buSzPct val="75000"/>
        <a:buChar char="•"/>
        <a:defRPr sz="3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cran.r-project.org/" TargetMode="External"/><Relationship Id="rId2" Type="http://schemas.openxmlformats.org/officeDocument/2006/relationships/hyperlink" Target="https://cran.r-project.org/doc/contrib/Paradis-rdebuts_en.pdf" TargetMode="External"/><Relationship Id="rId1" Type="http://schemas.openxmlformats.org/officeDocument/2006/relationships/slideLayout" Target="../slideLayouts/slideLayout2.xml"/><Relationship Id="rId4" Type="http://schemas.openxmlformats.org/officeDocument/2006/relationships/hyperlink" Target="https://cloud.r-project.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cis.hku.hk/tutorial/OMICs_2022.html"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hyperlink" Target="https://www.encodeproject.org/experiments/ENCSR000BOT/"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hyperlink" Target="http://bio-bwa.sourceforge.net/"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intranet.cs.hku.hk/csintranet/contents/technical/howto/ssh.jsp"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its.hku.hk/kb/ssh-and-secure-file-transfer/"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mailto:username@147.8.185.60"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p:cNvSpPr>
          <p:nvPr>
            <p:ph type="title" idx="4294967295"/>
          </p:nvPr>
        </p:nvSpPr>
        <p:spPr>
          <a:xfrm>
            <a:off x="1245816" y="240519"/>
            <a:ext cx="10464800" cy="4311971"/>
          </a:xfrm>
        </p:spPr>
        <p:txBody>
          <a:bodyPr anchor="b"/>
          <a:lstStyle/>
          <a:p>
            <a:pPr eaLnBrk="1" hangingPunct="1"/>
            <a:r>
              <a:rPr lang="en-US" altLang="zh-CN" sz="6000" dirty="0">
                <a:solidFill>
                  <a:srgbClr val="000000"/>
                </a:solidFill>
              </a:rPr>
              <a:t>Practice of basic bioinformatics techniques</a:t>
            </a:r>
            <a:endParaRPr lang="zh-CN" altLang="zh-CN" sz="6000" dirty="0">
              <a:solidFill>
                <a:srgbClr val="000000"/>
              </a:solidFill>
            </a:endParaRPr>
          </a:p>
        </p:txBody>
      </p:sp>
      <p:sp>
        <p:nvSpPr>
          <p:cNvPr id="2052" name="Rectangle 4"/>
          <p:cNvSpPr>
            <a:spLocks noChangeArrowheads="1"/>
          </p:cNvSpPr>
          <p:nvPr/>
        </p:nvSpPr>
        <p:spPr bwMode="auto">
          <a:xfrm>
            <a:off x="237704" y="4948822"/>
            <a:ext cx="12649224" cy="1768177"/>
          </a:xfrm>
          <a:prstGeom prst="rect">
            <a:avLst/>
          </a:prstGeom>
          <a:noFill/>
          <a:ln w="12700">
            <a:noFill/>
            <a:miter lim="400000"/>
          </a:ln>
        </p:spPr>
        <p:txBody>
          <a:bodyPr lIns="0" tIns="0" rIns="0" bIns="0"/>
          <a:lstStyle/>
          <a:p>
            <a:pPr algn="ctr" defTabSz="582295" fontAlgn="base">
              <a:spcBef>
                <a:spcPct val="0"/>
              </a:spcBef>
              <a:spcAft>
                <a:spcPct val="0"/>
              </a:spcAft>
            </a:pPr>
            <a:r>
              <a:rPr lang="zh-CN" altLang="zh-CN" sz="3200" i="1" dirty="0">
                <a:solidFill>
                  <a:srgbClr val="000000"/>
                </a:solidFill>
                <a:latin typeface="Helvetica Light"/>
                <a:ea typeface="Helvetica Light"/>
                <a:cs typeface="Helvetica Light"/>
              </a:rPr>
              <a:t>Practical Class</a:t>
            </a:r>
            <a:r>
              <a:rPr lang="en-US" altLang="zh-CN" sz="3200" i="1" dirty="0">
                <a:solidFill>
                  <a:srgbClr val="000000"/>
                </a:solidFill>
                <a:latin typeface="Helvetica Light"/>
                <a:ea typeface="Helvetica Light"/>
                <a:cs typeface="Helvetica Light"/>
              </a:rPr>
              <a:t>: Linux, R Language, and an integrative practice</a:t>
            </a:r>
          </a:p>
          <a:p>
            <a:pPr algn="ctr" defTabSz="582295" fontAlgn="base">
              <a:spcBef>
                <a:spcPct val="0"/>
              </a:spcBef>
              <a:spcAft>
                <a:spcPct val="0"/>
              </a:spcAft>
            </a:pPr>
            <a:r>
              <a:rPr lang="en-US" altLang="zh-CN" sz="3200" i="1" dirty="0">
                <a:solidFill>
                  <a:srgbClr val="000000"/>
                </a:solidFill>
                <a:latin typeface="Helvetica Light"/>
                <a:ea typeface="Helvetica Light"/>
                <a:cs typeface="Helvetica Light"/>
              </a:rPr>
              <a:t>http://cis.hku.hk/tutorial/OMICs_2022.html</a:t>
            </a:r>
          </a:p>
          <a:p>
            <a:pPr algn="ctr" defTabSz="582295" fontAlgn="base">
              <a:spcBef>
                <a:spcPct val="0"/>
              </a:spcBef>
              <a:spcAft>
                <a:spcPct val="0"/>
              </a:spcAft>
            </a:pPr>
            <a:endParaRPr lang="zh-CN" altLang="zh-CN" sz="3200" dirty="0">
              <a:solidFill>
                <a:srgbClr val="000000"/>
              </a:solidFill>
              <a:latin typeface="Helvetica Light"/>
              <a:ea typeface="Helvetica Light"/>
              <a:cs typeface="Helvetica Light"/>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p:cNvSpPr>
          <p:nvPr>
            <p:ph type="title" idx="4294967295"/>
          </p:nvPr>
        </p:nvSpPr>
        <p:spPr/>
        <p:txBody>
          <a:bodyPr/>
          <a:lstStyle/>
          <a:p>
            <a:pPr eaLnBrk="1" hangingPunct="1"/>
            <a:r>
              <a:rPr lang="en-US" altLang="zh-CN" sz="4000">
                <a:solidFill>
                  <a:srgbClr val="000000"/>
                </a:solidFill>
              </a:rPr>
              <a:t>What's in your terminal</a:t>
            </a:r>
            <a:br>
              <a:rPr lang="zh-CN" altLang="zh-CN">
                <a:solidFill>
                  <a:srgbClr val="000000"/>
                </a:solidFill>
              </a:rPr>
            </a:br>
            <a:endParaRPr lang="zh-CN" altLang="zh-CN">
              <a:solidFill>
                <a:srgbClr val="000000"/>
              </a:solidFill>
            </a:endParaRPr>
          </a:p>
        </p:txBody>
      </p:sp>
      <p:sp>
        <p:nvSpPr>
          <p:cNvPr id="3075" name="Rectangle 3"/>
          <p:cNvSpPr>
            <a:spLocks noGrp="1"/>
          </p:cNvSpPr>
          <p:nvPr>
            <p:ph type="body" idx="4294967295"/>
          </p:nvPr>
        </p:nvSpPr>
        <p:spPr>
          <a:xfrm>
            <a:off x="808355" y="1666240"/>
            <a:ext cx="11387455" cy="6707505"/>
          </a:xfrm>
        </p:spPr>
        <p:txBody>
          <a:bodyPr anchor="t"/>
          <a:lstStyle/>
          <a:p>
            <a:pPr eaLnBrk="1" hangingPunct="1"/>
            <a:r>
              <a:rPr lang="en-US" altLang="zh-CN" sz="2400" dirty="0">
                <a:sym typeface="+mn-ea"/>
              </a:rPr>
              <a:t>A command line is always located somewhere in the file system.</a:t>
            </a:r>
          </a:p>
          <a:p>
            <a:pPr eaLnBrk="1" hangingPunct="1"/>
            <a:r>
              <a:rPr lang="en-US" altLang="zh-CN" sz="2400" dirty="0">
                <a:sym typeface="+mn-ea"/>
              </a:rPr>
              <a:t>By default it shows: Username  @  Machinename  Current location ('working directory'),</a:t>
            </a:r>
          </a:p>
          <a:p>
            <a:pPr eaLnBrk="1" hangingPunct="1"/>
            <a:endParaRPr lang="en-US" altLang="zh-CN" sz="2400" dirty="0">
              <a:sym typeface="+mn-ea"/>
            </a:endParaRPr>
          </a:p>
        </p:txBody>
      </p:sp>
      <p:pic>
        <p:nvPicPr>
          <p:cNvPr id="4" name="图片 3" descr="图片包含 游戏机&#10;&#10;描述已自动生成">
            <a:extLst>
              <a:ext uri="{FF2B5EF4-FFF2-40B4-BE49-F238E27FC236}">
                <a16:creationId xmlns:a16="http://schemas.microsoft.com/office/drawing/2014/main" id="{DA6CEDE4-C6A9-4E11-A7E4-064CAC90A7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792" y="4608985"/>
            <a:ext cx="11432779" cy="2520280"/>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p:cNvSpPr>
          <p:nvPr>
            <p:ph type="title" idx="4294967295"/>
          </p:nvPr>
        </p:nvSpPr>
        <p:spPr/>
        <p:txBody>
          <a:bodyPr/>
          <a:lstStyle/>
          <a:p>
            <a:pPr eaLnBrk="1" hangingPunct="1"/>
            <a:r>
              <a:rPr lang="en-US" altLang="zh-CN" sz="4400">
                <a:solidFill>
                  <a:srgbClr val="000000"/>
                </a:solidFill>
                <a:latin typeface="Arial" panose="020B0604020202020204" pitchFamily="34" charset="0"/>
              </a:rPr>
              <a:t>Linux file system</a:t>
            </a:r>
            <a:br>
              <a:rPr lang="zh-CN" altLang="zh-CN">
                <a:solidFill>
                  <a:srgbClr val="000000"/>
                </a:solidFill>
              </a:rPr>
            </a:br>
            <a:endParaRPr lang="zh-CN" altLang="zh-CN">
              <a:solidFill>
                <a:srgbClr val="000000"/>
              </a:solidFill>
            </a:endParaRPr>
          </a:p>
        </p:txBody>
      </p:sp>
      <p:sp>
        <p:nvSpPr>
          <p:cNvPr id="3075" name="Rectangle 3"/>
          <p:cNvSpPr>
            <a:spLocks noGrp="1"/>
          </p:cNvSpPr>
          <p:nvPr>
            <p:ph type="body" idx="4294967295"/>
          </p:nvPr>
        </p:nvSpPr>
        <p:spPr>
          <a:xfrm>
            <a:off x="808355" y="1666240"/>
            <a:ext cx="11387455" cy="6707505"/>
          </a:xfrm>
        </p:spPr>
        <p:txBody>
          <a:bodyPr anchor="t"/>
          <a:lstStyle/>
          <a:p>
            <a:pPr eaLnBrk="1" hangingPunct="1"/>
            <a:r>
              <a:rPr lang="zh-CN" altLang="zh-CN" dirty="0">
                <a:solidFill>
                  <a:srgbClr val="000000"/>
                </a:solidFill>
              </a:rPr>
              <a:t>All the files are grouped together in the directory structure. The file-system is arranged in a hierarchical structure, like an inverted tree. The top of the </a:t>
            </a:r>
            <a:r>
              <a:rPr lang="en-US" altLang="zh-CN" dirty="0">
                <a:solidFill>
                  <a:srgbClr val="000000"/>
                </a:solidFill>
              </a:rPr>
              <a:t>tree </a:t>
            </a:r>
            <a:r>
              <a:rPr lang="zh-CN" altLang="zh-CN" dirty="0">
                <a:solidFill>
                  <a:srgbClr val="000000"/>
                </a:solidFill>
              </a:rPr>
              <a:t>is traditionally called root.</a:t>
            </a:r>
          </a:p>
        </p:txBody>
      </p:sp>
      <p:pic>
        <p:nvPicPr>
          <p:cNvPr id="2" name="图片 1"/>
          <p:cNvPicPr>
            <a:picLocks noChangeAspect="1"/>
          </p:cNvPicPr>
          <p:nvPr/>
        </p:nvPicPr>
        <p:blipFill>
          <a:blip r:embed="rId2"/>
          <a:stretch>
            <a:fillRect/>
          </a:stretch>
        </p:blipFill>
        <p:spPr>
          <a:xfrm>
            <a:off x="2069147" y="4156720"/>
            <a:ext cx="8865870" cy="5002530"/>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p:cNvSpPr>
          <p:nvPr>
            <p:ph type="title" idx="4294967295"/>
          </p:nvPr>
        </p:nvSpPr>
        <p:spPr/>
        <p:txBody>
          <a:bodyPr/>
          <a:lstStyle/>
          <a:p>
            <a:pPr eaLnBrk="1" hangingPunct="1"/>
            <a:r>
              <a:rPr lang="en-US" altLang="zh-CN" sz="4000">
                <a:solidFill>
                  <a:srgbClr val="000000"/>
                </a:solidFill>
              </a:rPr>
              <a:t>Check where are you</a:t>
            </a:r>
            <a:br>
              <a:rPr lang="zh-CN" altLang="zh-CN">
                <a:solidFill>
                  <a:srgbClr val="000000"/>
                </a:solidFill>
              </a:rPr>
            </a:br>
            <a:endParaRPr lang="zh-CN" altLang="zh-CN">
              <a:solidFill>
                <a:srgbClr val="000000"/>
              </a:solidFill>
            </a:endParaRPr>
          </a:p>
        </p:txBody>
      </p:sp>
      <p:sp>
        <p:nvSpPr>
          <p:cNvPr id="3075" name="Rectangle 3"/>
          <p:cNvSpPr>
            <a:spLocks noGrp="1"/>
          </p:cNvSpPr>
          <p:nvPr>
            <p:ph type="body" idx="4294967295"/>
          </p:nvPr>
        </p:nvSpPr>
        <p:spPr>
          <a:xfrm>
            <a:off x="808355" y="1666240"/>
            <a:ext cx="11387455" cy="6707505"/>
          </a:xfrm>
        </p:spPr>
        <p:txBody>
          <a:bodyPr anchor="t"/>
          <a:lstStyle/>
          <a:p>
            <a:pPr eaLnBrk="1" hangingPunct="1"/>
            <a:r>
              <a:rPr lang="en-US" altLang="zh-CN" sz="2400" dirty="0">
                <a:sym typeface="+mn-ea"/>
              </a:rPr>
              <a:t>pwd = print working directory</a:t>
            </a:r>
          </a:p>
          <a:p>
            <a:pPr eaLnBrk="1" hangingPunct="1"/>
            <a:r>
              <a:rPr lang="en-US" altLang="zh-CN" sz="2400" dirty="0">
                <a:sym typeface="+mn-ea"/>
              </a:rPr>
              <a:t>After typing your command, press &lt;enter&gt; to execute this command</a:t>
            </a:r>
          </a:p>
          <a:p>
            <a:pPr eaLnBrk="1" hangingPunct="1"/>
            <a:r>
              <a:rPr lang="en-US" altLang="zh-CN" sz="2400" dirty="0">
                <a:sym typeface="+mn-ea"/>
              </a:rPr>
              <a:t>What you type is case-sensitive: capital A and lower a are different</a:t>
            </a:r>
          </a:p>
          <a:p>
            <a:pPr eaLnBrk="1" hangingPunct="1"/>
            <a:endParaRPr lang="en-US" altLang="zh-CN" sz="2400" dirty="0">
              <a:sym typeface="+mn-ea"/>
            </a:endParaRPr>
          </a:p>
          <a:p>
            <a:pPr eaLnBrk="1" hangingPunct="1"/>
            <a:endParaRPr lang="en-US" altLang="zh-CN" sz="2400" dirty="0">
              <a:sym typeface="+mn-ea"/>
            </a:endParaRPr>
          </a:p>
        </p:txBody>
      </p:sp>
      <p:pic>
        <p:nvPicPr>
          <p:cNvPr id="5" name="图片 4" descr="图片包含 游戏机&#10;&#10;描述已自动生成">
            <a:extLst>
              <a:ext uri="{FF2B5EF4-FFF2-40B4-BE49-F238E27FC236}">
                <a16:creationId xmlns:a16="http://schemas.microsoft.com/office/drawing/2014/main" id="{CFC813CC-9229-4509-AEB3-93F47E861F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700" y="4804792"/>
            <a:ext cx="11432779" cy="2520280"/>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p:cNvSpPr>
          <p:nvPr>
            <p:ph type="title" idx="4294967295"/>
          </p:nvPr>
        </p:nvSpPr>
        <p:spPr/>
        <p:txBody>
          <a:bodyPr/>
          <a:lstStyle/>
          <a:p>
            <a:pPr eaLnBrk="1" hangingPunct="1"/>
            <a:r>
              <a:rPr lang="en-US" altLang="zh-CN" sz="4000">
                <a:solidFill>
                  <a:srgbClr val="000000"/>
                </a:solidFill>
              </a:rPr>
              <a:t>Navigating in the file system</a:t>
            </a:r>
            <a:br>
              <a:rPr lang="zh-CN" altLang="zh-CN">
                <a:solidFill>
                  <a:srgbClr val="000000"/>
                </a:solidFill>
              </a:rPr>
            </a:br>
            <a:endParaRPr lang="zh-CN" altLang="zh-CN">
              <a:solidFill>
                <a:srgbClr val="000000"/>
              </a:solidFill>
            </a:endParaRPr>
          </a:p>
        </p:txBody>
      </p:sp>
      <p:sp>
        <p:nvSpPr>
          <p:cNvPr id="3075" name="Rectangle 3"/>
          <p:cNvSpPr>
            <a:spLocks noGrp="1"/>
          </p:cNvSpPr>
          <p:nvPr>
            <p:ph type="body" idx="4294967295"/>
          </p:nvPr>
        </p:nvSpPr>
        <p:spPr>
          <a:xfrm>
            <a:off x="808355" y="1666240"/>
            <a:ext cx="11387455" cy="6707505"/>
          </a:xfrm>
        </p:spPr>
        <p:txBody>
          <a:bodyPr anchor="t"/>
          <a:lstStyle/>
          <a:p>
            <a:pPr eaLnBrk="1" hangingPunct="1"/>
            <a:r>
              <a:rPr lang="en-US" altLang="zh-CN" sz="2400" dirty="0">
                <a:sym typeface="+mn-ea"/>
              </a:rPr>
              <a:t>ls = list contents of current directory</a:t>
            </a:r>
          </a:p>
          <a:p>
            <a:pPr eaLnBrk="1" hangingPunct="1"/>
            <a:r>
              <a:rPr lang="en-US" altLang="zh-CN" sz="2400" dirty="0">
                <a:sym typeface="+mn-ea"/>
              </a:rPr>
              <a:t>cd = change to target directory</a:t>
            </a:r>
          </a:p>
          <a:p>
            <a:pPr eaLnBrk="1" hangingPunct="1"/>
            <a:endParaRPr lang="en-US" altLang="zh-CN" sz="2400" dirty="0">
              <a:sym typeface="+mn-ea"/>
            </a:endParaRPr>
          </a:p>
        </p:txBody>
      </p:sp>
      <p:pic>
        <p:nvPicPr>
          <p:cNvPr id="2" name="图片 1">
            <a:extLst>
              <a:ext uri="{FF2B5EF4-FFF2-40B4-BE49-F238E27FC236}">
                <a16:creationId xmlns:a16="http://schemas.microsoft.com/office/drawing/2014/main" id="{4CA0FD0B-D162-47E5-B53A-B0F3F54525D5}"/>
              </a:ext>
            </a:extLst>
          </p:cNvPr>
          <p:cNvPicPr>
            <a:picLocks noChangeAspect="1"/>
          </p:cNvPicPr>
          <p:nvPr/>
        </p:nvPicPr>
        <p:blipFill>
          <a:blip r:embed="rId2"/>
          <a:stretch>
            <a:fillRect/>
          </a:stretch>
        </p:blipFill>
        <p:spPr>
          <a:xfrm>
            <a:off x="1173808" y="3868688"/>
            <a:ext cx="10576448" cy="2664296"/>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873250" y="2021205"/>
            <a:ext cx="9051290" cy="6988810"/>
          </a:xfrm>
          <a:prstGeom prst="rect">
            <a:avLst/>
          </a:prstGeom>
        </p:spPr>
      </p:pic>
      <p:sp>
        <p:nvSpPr>
          <p:cNvPr id="3074" name="Rectangle 2"/>
          <p:cNvSpPr>
            <a:spLocks noGrp="1"/>
          </p:cNvSpPr>
          <p:nvPr/>
        </p:nvSpPr>
        <p:spPr>
          <a:xfrm>
            <a:off x="952500" y="444500"/>
            <a:ext cx="11099800" cy="2159000"/>
          </a:xfrm>
          <a:prstGeom prst="rect">
            <a:avLst/>
          </a:prstGeom>
          <a:noFill/>
          <a:ln w="12700">
            <a:noFill/>
            <a:miter lim="400000"/>
          </a:ln>
        </p:spPr>
        <p:txBody>
          <a:bodyPr vert="horz" wrap="square" lIns="0" tIns="0" rIns="0" bIns="0" numCol="1" anchor="ctr" anchorCtr="0" compatLnSpc="1"/>
          <a:lstStyle>
            <a:lvl1pPr algn="ctr" defTabSz="582295" rtl="0" eaLnBrk="0" fontAlgn="base" hangingPunct="0">
              <a:spcBef>
                <a:spcPct val="0"/>
              </a:spcBef>
              <a:spcAft>
                <a:spcPct val="0"/>
              </a:spcAft>
              <a:defRPr sz="8000" kern="1200">
                <a:solidFill>
                  <a:schemeClr val="tx2"/>
                </a:solidFill>
                <a:latin typeface="+mj-lt"/>
                <a:ea typeface="+mj-ea"/>
                <a:cs typeface="+mj-cs"/>
              </a:defRPr>
            </a:lvl1pPr>
            <a:lvl2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2pPr>
            <a:lvl3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3pPr>
            <a:lvl4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4pPr>
            <a:lvl5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5pPr>
            <a:lvl6pPr marL="457200" algn="ctr" defTabSz="582295" rtl="0" eaLnBrk="0" fontAlgn="base" hangingPunct="0">
              <a:spcBef>
                <a:spcPct val="0"/>
              </a:spcBef>
              <a:spcAft>
                <a:spcPct val="0"/>
              </a:spcAft>
              <a:defRPr sz="8000">
                <a:solidFill>
                  <a:schemeClr val="tx2"/>
                </a:solidFill>
                <a:latin typeface="Helvetica Light"/>
                <a:ea typeface="Helvetica Light"/>
                <a:cs typeface="Helvetica Light"/>
              </a:defRPr>
            </a:lvl6pPr>
            <a:lvl7pPr marL="914400" algn="ctr" defTabSz="582295" rtl="0" eaLnBrk="0" fontAlgn="base" hangingPunct="0">
              <a:spcBef>
                <a:spcPct val="0"/>
              </a:spcBef>
              <a:spcAft>
                <a:spcPct val="0"/>
              </a:spcAft>
              <a:defRPr sz="8000">
                <a:solidFill>
                  <a:schemeClr val="tx2"/>
                </a:solidFill>
                <a:latin typeface="Helvetica Light"/>
                <a:ea typeface="Helvetica Light"/>
                <a:cs typeface="Helvetica Light"/>
              </a:defRPr>
            </a:lvl7pPr>
            <a:lvl8pPr marL="1371600" algn="ctr" defTabSz="582295" rtl="0" eaLnBrk="0" fontAlgn="base" hangingPunct="0">
              <a:spcBef>
                <a:spcPct val="0"/>
              </a:spcBef>
              <a:spcAft>
                <a:spcPct val="0"/>
              </a:spcAft>
              <a:defRPr sz="8000">
                <a:solidFill>
                  <a:schemeClr val="tx2"/>
                </a:solidFill>
                <a:latin typeface="Helvetica Light"/>
                <a:ea typeface="Helvetica Light"/>
                <a:cs typeface="Helvetica Light"/>
              </a:defRPr>
            </a:lvl8pPr>
            <a:lvl9pPr marL="1828800" algn="ctr" defTabSz="582295" rtl="0" eaLnBrk="0" fontAlgn="base" hangingPunct="0">
              <a:spcBef>
                <a:spcPct val="0"/>
              </a:spcBef>
              <a:spcAft>
                <a:spcPct val="0"/>
              </a:spcAft>
              <a:defRPr sz="8000">
                <a:solidFill>
                  <a:schemeClr val="tx2"/>
                </a:solidFill>
                <a:latin typeface="Helvetica Light"/>
                <a:ea typeface="Helvetica Light"/>
                <a:cs typeface="Helvetica Light"/>
              </a:defRPr>
            </a:lvl9pPr>
          </a:lstStyle>
          <a:p>
            <a:pPr eaLnBrk="1" hangingPunct="1"/>
            <a:r>
              <a:rPr lang="en-US" altLang="zh-CN" sz="4000">
                <a:solidFill>
                  <a:srgbClr val="000000"/>
                </a:solidFill>
              </a:rPr>
              <a:t>Paths and the working directory</a:t>
            </a:r>
            <a:br>
              <a:rPr lang="zh-CN" altLang="zh-CN">
                <a:solidFill>
                  <a:srgbClr val="000000"/>
                </a:solidFill>
              </a:rPr>
            </a:br>
            <a:endParaRPr lang="zh-CN" altLang="zh-CN">
              <a:solidFill>
                <a:srgbClr val="000000"/>
              </a:solidFill>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p:cNvSpPr>
          <p:nvPr/>
        </p:nvSpPr>
        <p:spPr>
          <a:xfrm>
            <a:off x="952500" y="444500"/>
            <a:ext cx="11099800" cy="2159000"/>
          </a:xfrm>
          <a:prstGeom prst="rect">
            <a:avLst/>
          </a:prstGeom>
          <a:noFill/>
          <a:ln w="12700">
            <a:noFill/>
            <a:miter lim="400000"/>
          </a:ln>
        </p:spPr>
        <p:txBody>
          <a:bodyPr vert="horz" wrap="square" lIns="0" tIns="0" rIns="0" bIns="0" numCol="1" anchor="ctr" anchorCtr="0" compatLnSpc="1"/>
          <a:lstStyle>
            <a:lvl1pPr algn="ctr" defTabSz="582295" rtl="0" eaLnBrk="0" fontAlgn="base" hangingPunct="0">
              <a:spcBef>
                <a:spcPct val="0"/>
              </a:spcBef>
              <a:spcAft>
                <a:spcPct val="0"/>
              </a:spcAft>
              <a:defRPr sz="8000" kern="1200">
                <a:solidFill>
                  <a:schemeClr val="tx2"/>
                </a:solidFill>
                <a:latin typeface="+mj-lt"/>
                <a:ea typeface="+mj-ea"/>
                <a:cs typeface="+mj-cs"/>
              </a:defRPr>
            </a:lvl1pPr>
            <a:lvl2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2pPr>
            <a:lvl3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3pPr>
            <a:lvl4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4pPr>
            <a:lvl5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5pPr>
            <a:lvl6pPr marL="457200" algn="ctr" defTabSz="582295" rtl="0" eaLnBrk="0" fontAlgn="base" hangingPunct="0">
              <a:spcBef>
                <a:spcPct val="0"/>
              </a:spcBef>
              <a:spcAft>
                <a:spcPct val="0"/>
              </a:spcAft>
              <a:defRPr sz="8000">
                <a:solidFill>
                  <a:schemeClr val="tx2"/>
                </a:solidFill>
                <a:latin typeface="Helvetica Light"/>
                <a:ea typeface="Helvetica Light"/>
                <a:cs typeface="Helvetica Light"/>
              </a:defRPr>
            </a:lvl6pPr>
            <a:lvl7pPr marL="914400" algn="ctr" defTabSz="582295" rtl="0" eaLnBrk="0" fontAlgn="base" hangingPunct="0">
              <a:spcBef>
                <a:spcPct val="0"/>
              </a:spcBef>
              <a:spcAft>
                <a:spcPct val="0"/>
              </a:spcAft>
              <a:defRPr sz="8000">
                <a:solidFill>
                  <a:schemeClr val="tx2"/>
                </a:solidFill>
                <a:latin typeface="Helvetica Light"/>
                <a:ea typeface="Helvetica Light"/>
                <a:cs typeface="Helvetica Light"/>
              </a:defRPr>
            </a:lvl7pPr>
            <a:lvl8pPr marL="1371600" algn="ctr" defTabSz="582295" rtl="0" eaLnBrk="0" fontAlgn="base" hangingPunct="0">
              <a:spcBef>
                <a:spcPct val="0"/>
              </a:spcBef>
              <a:spcAft>
                <a:spcPct val="0"/>
              </a:spcAft>
              <a:defRPr sz="8000">
                <a:solidFill>
                  <a:schemeClr val="tx2"/>
                </a:solidFill>
                <a:latin typeface="Helvetica Light"/>
                <a:ea typeface="Helvetica Light"/>
                <a:cs typeface="Helvetica Light"/>
              </a:defRPr>
            </a:lvl8pPr>
            <a:lvl9pPr marL="1828800" algn="ctr" defTabSz="582295" rtl="0" eaLnBrk="0" fontAlgn="base" hangingPunct="0">
              <a:spcBef>
                <a:spcPct val="0"/>
              </a:spcBef>
              <a:spcAft>
                <a:spcPct val="0"/>
              </a:spcAft>
              <a:defRPr sz="8000">
                <a:solidFill>
                  <a:schemeClr val="tx2"/>
                </a:solidFill>
                <a:latin typeface="Helvetica Light"/>
                <a:ea typeface="Helvetica Light"/>
                <a:cs typeface="Helvetica Light"/>
              </a:defRPr>
            </a:lvl9pPr>
          </a:lstStyle>
          <a:p>
            <a:pPr eaLnBrk="1" hangingPunct="1"/>
            <a:r>
              <a:rPr lang="en-US" altLang="zh-CN" sz="4000">
                <a:solidFill>
                  <a:srgbClr val="000000"/>
                </a:solidFill>
              </a:rPr>
              <a:t>Paths and the working directory</a:t>
            </a:r>
            <a:br>
              <a:rPr lang="zh-CN" altLang="zh-CN">
                <a:solidFill>
                  <a:srgbClr val="000000"/>
                </a:solidFill>
              </a:rPr>
            </a:br>
            <a:endParaRPr lang="zh-CN" altLang="zh-CN">
              <a:solidFill>
                <a:srgbClr val="000000"/>
              </a:solidFill>
            </a:endParaRPr>
          </a:p>
        </p:txBody>
      </p:sp>
      <p:pic>
        <p:nvPicPr>
          <p:cNvPr id="3" name="图片 2" descr="B}10CGT~{2E({JE]DHF@8CR"/>
          <p:cNvPicPr>
            <a:picLocks noChangeAspect="1"/>
          </p:cNvPicPr>
          <p:nvPr/>
        </p:nvPicPr>
        <p:blipFill>
          <a:blip r:embed="rId2"/>
          <a:stretch>
            <a:fillRect/>
          </a:stretch>
        </p:blipFill>
        <p:spPr>
          <a:xfrm>
            <a:off x="2254885" y="2004695"/>
            <a:ext cx="8494395" cy="6855460"/>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p:cNvSpPr>
          <p:nvPr/>
        </p:nvSpPr>
        <p:spPr>
          <a:xfrm>
            <a:off x="237704" y="1060376"/>
            <a:ext cx="4608512" cy="1368152"/>
          </a:xfrm>
          <a:prstGeom prst="rect">
            <a:avLst/>
          </a:prstGeom>
          <a:noFill/>
          <a:ln w="12700">
            <a:noFill/>
            <a:miter lim="400000"/>
          </a:ln>
        </p:spPr>
        <p:txBody>
          <a:bodyPr vert="horz" wrap="square" lIns="0" tIns="0" rIns="0" bIns="0" numCol="1" anchor="ctr" anchorCtr="0" compatLnSpc="1"/>
          <a:lstStyle>
            <a:lvl1pPr algn="ctr" defTabSz="582295" rtl="0" eaLnBrk="0" fontAlgn="base" hangingPunct="0">
              <a:spcBef>
                <a:spcPct val="0"/>
              </a:spcBef>
              <a:spcAft>
                <a:spcPct val="0"/>
              </a:spcAft>
              <a:defRPr sz="8000" kern="1200">
                <a:solidFill>
                  <a:schemeClr val="tx2"/>
                </a:solidFill>
                <a:latin typeface="+mj-lt"/>
                <a:ea typeface="+mj-ea"/>
                <a:cs typeface="+mj-cs"/>
              </a:defRPr>
            </a:lvl1pPr>
            <a:lvl2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2pPr>
            <a:lvl3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3pPr>
            <a:lvl4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4pPr>
            <a:lvl5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5pPr>
            <a:lvl6pPr marL="457200" algn="ctr" defTabSz="582295" rtl="0" eaLnBrk="0" fontAlgn="base" hangingPunct="0">
              <a:spcBef>
                <a:spcPct val="0"/>
              </a:spcBef>
              <a:spcAft>
                <a:spcPct val="0"/>
              </a:spcAft>
              <a:defRPr sz="8000">
                <a:solidFill>
                  <a:schemeClr val="tx2"/>
                </a:solidFill>
                <a:latin typeface="Helvetica Light"/>
                <a:ea typeface="Helvetica Light"/>
                <a:cs typeface="Helvetica Light"/>
              </a:defRPr>
            </a:lvl6pPr>
            <a:lvl7pPr marL="914400" algn="ctr" defTabSz="582295" rtl="0" eaLnBrk="0" fontAlgn="base" hangingPunct="0">
              <a:spcBef>
                <a:spcPct val="0"/>
              </a:spcBef>
              <a:spcAft>
                <a:spcPct val="0"/>
              </a:spcAft>
              <a:defRPr sz="8000">
                <a:solidFill>
                  <a:schemeClr val="tx2"/>
                </a:solidFill>
                <a:latin typeface="Helvetica Light"/>
                <a:ea typeface="Helvetica Light"/>
                <a:cs typeface="Helvetica Light"/>
              </a:defRPr>
            </a:lvl7pPr>
            <a:lvl8pPr marL="1371600" algn="ctr" defTabSz="582295" rtl="0" eaLnBrk="0" fontAlgn="base" hangingPunct="0">
              <a:spcBef>
                <a:spcPct val="0"/>
              </a:spcBef>
              <a:spcAft>
                <a:spcPct val="0"/>
              </a:spcAft>
              <a:defRPr sz="8000">
                <a:solidFill>
                  <a:schemeClr val="tx2"/>
                </a:solidFill>
                <a:latin typeface="Helvetica Light"/>
                <a:ea typeface="Helvetica Light"/>
                <a:cs typeface="Helvetica Light"/>
              </a:defRPr>
            </a:lvl8pPr>
            <a:lvl9pPr marL="1828800" algn="ctr" defTabSz="582295" rtl="0" eaLnBrk="0" fontAlgn="base" hangingPunct="0">
              <a:spcBef>
                <a:spcPct val="0"/>
              </a:spcBef>
              <a:spcAft>
                <a:spcPct val="0"/>
              </a:spcAft>
              <a:defRPr sz="8000">
                <a:solidFill>
                  <a:schemeClr val="tx2"/>
                </a:solidFill>
                <a:latin typeface="Helvetica Light"/>
                <a:ea typeface="Helvetica Light"/>
                <a:cs typeface="Helvetica Light"/>
              </a:defRPr>
            </a:lvl9pPr>
          </a:lstStyle>
          <a:p>
            <a:pPr algn="l" eaLnBrk="1" hangingPunct="1"/>
            <a:endParaRPr lang="en-US" sz="1800" dirty="0">
              <a:solidFill>
                <a:srgbClr val="000000"/>
              </a:solidFill>
            </a:endParaRPr>
          </a:p>
          <a:p>
            <a:pPr algn="l" eaLnBrk="1" hangingPunct="1"/>
            <a:r>
              <a:rPr lang="en-US" sz="1800" dirty="0">
                <a:solidFill>
                  <a:srgbClr val="000000"/>
                </a:solidFill>
              </a:rPr>
              <a:t>Visit our web tutorial at http://cis.hku.hk/tutorial/OMICs_2022.html</a:t>
            </a:r>
            <a:r>
              <a:rPr lang="zh-CN" altLang="en-US" sz="1800" dirty="0">
                <a:sym typeface="+mn-ea"/>
              </a:rPr>
              <a:t> </a:t>
            </a:r>
            <a:endParaRPr lang="en-US" altLang="zh-CN" sz="1800" dirty="0">
              <a:sym typeface="+mn-ea"/>
            </a:endParaRPr>
          </a:p>
          <a:p>
            <a:pPr algn="l" eaLnBrk="1" hangingPunct="1"/>
            <a:r>
              <a:rPr lang="en-US" sz="1800" dirty="0">
                <a:solidFill>
                  <a:srgbClr val="000000"/>
                </a:solidFill>
                <a:sym typeface="+mn-ea"/>
              </a:rPr>
              <a:t>for detailed instruction</a:t>
            </a:r>
          </a:p>
        </p:txBody>
      </p:sp>
      <p:pic>
        <p:nvPicPr>
          <p:cNvPr id="4" name="图片 3" descr="手机屏幕截图&#10;&#10;描述已自动生成">
            <a:extLst>
              <a:ext uri="{FF2B5EF4-FFF2-40B4-BE49-F238E27FC236}">
                <a16:creationId xmlns:a16="http://schemas.microsoft.com/office/drawing/2014/main" id="{B464EECE-0432-433A-820D-55BDC1D2A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9430" y="484312"/>
            <a:ext cx="7872626" cy="8302042"/>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nvSpPr>
        <p:spPr>
          <a:xfrm>
            <a:off x="911225" y="4547870"/>
            <a:ext cx="11099800" cy="2159000"/>
          </a:xfrm>
          <a:prstGeom prst="rect">
            <a:avLst/>
          </a:prstGeom>
          <a:noFill/>
          <a:ln w="12700">
            <a:noFill/>
            <a:miter lim="400000"/>
          </a:ln>
        </p:spPr>
        <p:txBody>
          <a:bodyPr vert="horz" wrap="square" lIns="0" tIns="0" rIns="0" bIns="0" numCol="1" anchor="ctr" anchorCtr="0" compatLnSpc="1"/>
          <a:lstStyle>
            <a:lvl1pPr algn="ctr" defTabSz="582295" rtl="0" eaLnBrk="0" fontAlgn="base" hangingPunct="0">
              <a:spcBef>
                <a:spcPct val="0"/>
              </a:spcBef>
              <a:spcAft>
                <a:spcPct val="0"/>
              </a:spcAft>
              <a:defRPr sz="8000" kern="1200">
                <a:solidFill>
                  <a:schemeClr val="tx2"/>
                </a:solidFill>
                <a:latin typeface="+mj-lt"/>
                <a:ea typeface="+mj-ea"/>
                <a:cs typeface="+mj-cs"/>
              </a:defRPr>
            </a:lvl1pPr>
            <a:lvl2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2pPr>
            <a:lvl3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3pPr>
            <a:lvl4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4pPr>
            <a:lvl5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5pPr>
            <a:lvl6pPr marL="457200" algn="ctr" defTabSz="582295" rtl="0" eaLnBrk="0" fontAlgn="base" hangingPunct="0">
              <a:spcBef>
                <a:spcPct val="0"/>
              </a:spcBef>
              <a:spcAft>
                <a:spcPct val="0"/>
              </a:spcAft>
              <a:defRPr sz="8000">
                <a:solidFill>
                  <a:schemeClr val="tx2"/>
                </a:solidFill>
                <a:latin typeface="Helvetica Light"/>
                <a:ea typeface="Helvetica Light"/>
                <a:cs typeface="Helvetica Light"/>
              </a:defRPr>
            </a:lvl6pPr>
            <a:lvl7pPr marL="914400" algn="ctr" defTabSz="582295" rtl="0" eaLnBrk="0" fontAlgn="base" hangingPunct="0">
              <a:spcBef>
                <a:spcPct val="0"/>
              </a:spcBef>
              <a:spcAft>
                <a:spcPct val="0"/>
              </a:spcAft>
              <a:defRPr sz="8000">
                <a:solidFill>
                  <a:schemeClr val="tx2"/>
                </a:solidFill>
                <a:latin typeface="Helvetica Light"/>
                <a:ea typeface="Helvetica Light"/>
                <a:cs typeface="Helvetica Light"/>
              </a:defRPr>
            </a:lvl7pPr>
            <a:lvl8pPr marL="1371600" algn="ctr" defTabSz="582295" rtl="0" eaLnBrk="0" fontAlgn="base" hangingPunct="0">
              <a:spcBef>
                <a:spcPct val="0"/>
              </a:spcBef>
              <a:spcAft>
                <a:spcPct val="0"/>
              </a:spcAft>
              <a:defRPr sz="8000">
                <a:solidFill>
                  <a:schemeClr val="tx2"/>
                </a:solidFill>
                <a:latin typeface="Helvetica Light"/>
                <a:ea typeface="Helvetica Light"/>
                <a:cs typeface="Helvetica Light"/>
              </a:defRPr>
            </a:lvl8pPr>
            <a:lvl9pPr marL="1828800" algn="ctr" defTabSz="582295" rtl="0" eaLnBrk="0" fontAlgn="base" hangingPunct="0">
              <a:spcBef>
                <a:spcPct val="0"/>
              </a:spcBef>
              <a:spcAft>
                <a:spcPct val="0"/>
              </a:spcAft>
              <a:defRPr sz="8000">
                <a:solidFill>
                  <a:schemeClr val="tx2"/>
                </a:solidFill>
                <a:latin typeface="Helvetica Light"/>
                <a:ea typeface="Helvetica Light"/>
                <a:cs typeface="Helvetica Light"/>
              </a:defRPr>
            </a:lvl9pPr>
          </a:lstStyle>
          <a:p>
            <a:pPr eaLnBrk="1" hangingPunct="1"/>
            <a:r>
              <a:rPr lang="en-US" altLang="zh-CN">
                <a:solidFill>
                  <a:srgbClr val="000000"/>
                </a:solidFill>
              </a:rPr>
              <a:t> </a:t>
            </a:r>
          </a:p>
        </p:txBody>
      </p:sp>
      <p:sp>
        <p:nvSpPr>
          <p:cNvPr id="2" name="文本框 1"/>
          <p:cNvSpPr txBox="1"/>
          <p:nvPr/>
        </p:nvSpPr>
        <p:spPr>
          <a:xfrm>
            <a:off x="986790" y="3002280"/>
            <a:ext cx="11031855" cy="4770537"/>
          </a:xfrm>
          <a:prstGeom prst="rect">
            <a:avLst/>
          </a:prstGeom>
          <a:noFill/>
        </p:spPr>
        <p:txBody>
          <a:bodyPr wrap="square" rtlCol="0">
            <a:spAutoFit/>
          </a:bodyPr>
          <a:lstStyle/>
          <a:p>
            <a:r>
              <a:rPr lang="en-US" altLang="zh-CN" sz="4000" dirty="0"/>
              <a:t>Practice time</a:t>
            </a:r>
          </a:p>
          <a:p>
            <a:endParaRPr lang="en-US" altLang="zh-CN" sz="4000" dirty="0"/>
          </a:p>
          <a:p>
            <a:r>
              <a:rPr lang="en-US" altLang="zh-CN" sz="4000" dirty="0"/>
              <a:t>Save the screenshots of the questions and exercises in a report, and email them to </a:t>
            </a:r>
            <a:r>
              <a:rPr lang="en-US" sz="2400" b="1" u="sng" dirty="0"/>
              <a:t>biol4417omics@gmail.com</a:t>
            </a:r>
            <a:endParaRPr lang="en-US" altLang="zh-CN" sz="4800" dirty="0"/>
          </a:p>
          <a:p>
            <a:endParaRPr lang="en-US" altLang="zh-CN" sz="4000" dirty="0"/>
          </a:p>
          <a:p>
            <a:endParaRPr lang="en-US" altLang="zh-CN" sz="4000" dirty="0"/>
          </a:p>
          <a:p>
            <a:endParaRPr lang="en-US" altLang="zh-CN" sz="4000" dirty="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809681A-C221-7A00-FECA-305E38F5D44B}"/>
              </a:ext>
            </a:extLst>
          </p:cNvPr>
          <p:cNvPicPr>
            <a:picLocks noChangeAspect="1"/>
          </p:cNvPicPr>
          <p:nvPr/>
        </p:nvPicPr>
        <p:blipFill>
          <a:blip r:embed="rId3"/>
          <a:stretch>
            <a:fillRect/>
          </a:stretch>
        </p:blipFill>
        <p:spPr>
          <a:xfrm>
            <a:off x="0" y="140165"/>
            <a:ext cx="13004800" cy="9473269"/>
          </a:xfrm>
          <a:prstGeom prst="rect">
            <a:avLst/>
          </a:prstGeom>
        </p:spPr>
      </p:pic>
    </p:spTree>
    <p:extLst>
      <p:ext uri="{BB962C8B-B14F-4D97-AF65-F5344CB8AC3E}">
        <p14:creationId xmlns:p14="http://schemas.microsoft.com/office/powerpoint/2010/main" val="79991747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A72710E-5832-393E-0877-1A390E800F44}"/>
              </a:ext>
            </a:extLst>
          </p:cNvPr>
          <p:cNvPicPr>
            <a:picLocks noChangeAspect="1"/>
          </p:cNvPicPr>
          <p:nvPr/>
        </p:nvPicPr>
        <p:blipFill>
          <a:blip r:embed="rId2"/>
          <a:stretch>
            <a:fillRect/>
          </a:stretch>
        </p:blipFill>
        <p:spPr>
          <a:xfrm>
            <a:off x="1794107" y="0"/>
            <a:ext cx="9416585" cy="9753600"/>
          </a:xfrm>
          <a:prstGeom prst="rect">
            <a:avLst/>
          </a:prstGeom>
        </p:spPr>
      </p:pic>
    </p:spTree>
    <p:extLst>
      <p:ext uri="{BB962C8B-B14F-4D97-AF65-F5344CB8AC3E}">
        <p14:creationId xmlns:p14="http://schemas.microsoft.com/office/powerpoint/2010/main" val="147250963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nvSpPr>
        <p:spPr>
          <a:xfrm>
            <a:off x="911225" y="4547870"/>
            <a:ext cx="11099800" cy="2159000"/>
          </a:xfrm>
          <a:prstGeom prst="rect">
            <a:avLst/>
          </a:prstGeom>
          <a:noFill/>
          <a:ln w="12700">
            <a:noFill/>
            <a:miter lim="400000"/>
          </a:ln>
        </p:spPr>
        <p:txBody>
          <a:bodyPr vert="horz" wrap="square" lIns="0" tIns="0" rIns="0" bIns="0" numCol="1" anchor="ctr" anchorCtr="0" compatLnSpc="1"/>
          <a:lstStyle>
            <a:lvl1pPr algn="ctr" defTabSz="582295" rtl="0" eaLnBrk="0" fontAlgn="base" hangingPunct="0">
              <a:spcBef>
                <a:spcPct val="0"/>
              </a:spcBef>
              <a:spcAft>
                <a:spcPct val="0"/>
              </a:spcAft>
              <a:defRPr sz="8000" kern="1200">
                <a:solidFill>
                  <a:schemeClr val="tx2"/>
                </a:solidFill>
                <a:latin typeface="+mj-lt"/>
                <a:ea typeface="+mj-ea"/>
                <a:cs typeface="+mj-cs"/>
              </a:defRPr>
            </a:lvl1pPr>
            <a:lvl2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2pPr>
            <a:lvl3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3pPr>
            <a:lvl4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4pPr>
            <a:lvl5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5pPr>
            <a:lvl6pPr marL="457200" algn="ctr" defTabSz="582295" rtl="0" eaLnBrk="0" fontAlgn="base" hangingPunct="0">
              <a:spcBef>
                <a:spcPct val="0"/>
              </a:spcBef>
              <a:spcAft>
                <a:spcPct val="0"/>
              </a:spcAft>
              <a:defRPr sz="8000">
                <a:solidFill>
                  <a:schemeClr val="tx2"/>
                </a:solidFill>
                <a:latin typeface="Helvetica Light"/>
                <a:ea typeface="Helvetica Light"/>
                <a:cs typeface="Helvetica Light"/>
              </a:defRPr>
            </a:lvl6pPr>
            <a:lvl7pPr marL="914400" algn="ctr" defTabSz="582295" rtl="0" eaLnBrk="0" fontAlgn="base" hangingPunct="0">
              <a:spcBef>
                <a:spcPct val="0"/>
              </a:spcBef>
              <a:spcAft>
                <a:spcPct val="0"/>
              </a:spcAft>
              <a:defRPr sz="8000">
                <a:solidFill>
                  <a:schemeClr val="tx2"/>
                </a:solidFill>
                <a:latin typeface="Helvetica Light"/>
                <a:ea typeface="Helvetica Light"/>
                <a:cs typeface="Helvetica Light"/>
              </a:defRPr>
            </a:lvl7pPr>
            <a:lvl8pPr marL="1371600" algn="ctr" defTabSz="582295" rtl="0" eaLnBrk="0" fontAlgn="base" hangingPunct="0">
              <a:spcBef>
                <a:spcPct val="0"/>
              </a:spcBef>
              <a:spcAft>
                <a:spcPct val="0"/>
              </a:spcAft>
              <a:defRPr sz="8000">
                <a:solidFill>
                  <a:schemeClr val="tx2"/>
                </a:solidFill>
                <a:latin typeface="Helvetica Light"/>
                <a:ea typeface="Helvetica Light"/>
                <a:cs typeface="Helvetica Light"/>
              </a:defRPr>
            </a:lvl8pPr>
            <a:lvl9pPr marL="1828800" algn="ctr" defTabSz="582295" rtl="0" eaLnBrk="0" fontAlgn="base" hangingPunct="0">
              <a:spcBef>
                <a:spcPct val="0"/>
              </a:spcBef>
              <a:spcAft>
                <a:spcPct val="0"/>
              </a:spcAft>
              <a:defRPr sz="8000">
                <a:solidFill>
                  <a:schemeClr val="tx2"/>
                </a:solidFill>
                <a:latin typeface="Helvetica Light"/>
                <a:ea typeface="Helvetica Light"/>
                <a:cs typeface="Helvetica Light"/>
              </a:defRPr>
            </a:lvl9pPr>
          </a:lstStyle>
          <a:p>
            <a:pPr eaLnBrk="1" hangingPunct="1"/>
            <a:r>
              <a:rPr lang="en-US" altLang="zh-CN">
                <a:solidFill>
                  <a:srgbClr val="000000"/>
                </a:solidFill>
              </a:rPr>
              <a:t> </a:t>
            </a:r>
          </a:p>
        </p:txBody>
      </p:sp>
      <p:sp>
        <p:nvSpPr>
          <p:cNvPr id="2" name="文本框 1"/>
          <p:cNvSpPr txBox="1"/>
          <p:nvPr/>
        </p:nvSpPr>
        <p:spPr>
          <a:xfrm>
            <a:off x="1389832" y="2716560"/>
            <a:ext cx="11031855" cy="5016758"/>
          </a:xfrm>
          <a:prstGeom prst="rect">
            <a:avLst/>
          </a:prstGeom>
          <a:noFill/>
        </p:spPr>
        <p:txBody>
          <a:bodyPr wrap="square" rtlCol="0">
            <a:spAutoFit/>
          </a:bodyPr>
          <a:lstStyle/>
          <a:p>
            <a:r>
              <a:rPr lang="en-US" altLang="zh-CN" sz="4000" dirty="0"/>
              <a:t>Report requirements:</a:t>
            </a:r>
          </a:p>
          <a:p>
            <a:endParaRPr lang="en-US" altLang="zh-CN" sz="4000" dirty="0"/>
          </a:p>
          <a:p>
            <a:endParaRPr lang="en-US" altLang="zh-CN" sz="4000" dirty="0"/>
          </a:p>
          <a:p>
            <a:r>
              <a:rPr lang="en-US" altLang="zh-CN" sz="4000" dirty="0"/>
              <a:t>Save the screenshots of the questions and exercises, fill the answer sheet and email it to </a:t>
            </a:r>
            <a:r>
              <a:rPr lang="en-US" sz="3200" b="1" u="sng" dirty="0"/>
              <a:t>biol4417omics@gmail.com </a:t>
            </a:r>
            <a:r>
              <a:rPr lang="en-US" sz="4000" dirty="0"/>
              <a:t>by May 9</a:t>
            </a:r>
            <a:r>
              <a:rPr lang="en-US" sz="4000" baseline="30000" dirty="0"/>
              <a:t>th</a:t>
            </a:r>
            <a:r>
              <a:rPr lang="en-US" sz="4000" dirty="0"/>
              <a:t>.</a:t>
            </a:r>
            <a:endParaRPr lang="en-US" altLang="zh-CN" sz="4000" dirty="0"/>
          </a:p>
          <a:p>
            <a:endParaRPr lang="en-US" altLang="zh-CN" sz="4000" dirty="0"/>
          </a:p>
          <a:p>
            <a:endParaRPr lang="en-US" altLang="zh-CN" sz="4000" dirty="0"/>
          </a:p>
        </p:txBody>
      </p:sp>
    </p:spTree>
    <p:extLst>
      <p:ext uri="{BB962C8B-B14F-4D97-AF65-F5344CB8AC3E}">
        <p14:creationId xmlns:p14="http://schemas.microsoft.com/office/powerpoint/2010/main" val="126321747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858D89B-22AD-D96D-83E7-3C069FB9A278}"/>
              </a:ext>
            </a:extLst>
          </p:cNvPr>
          <p:cNvPicPr>
            <a:picLocks noChangeAspect="1"/>
          </p:cNvPicPr>
          <p:nvPr/>
        </p:nvPicPr>
        <p:blipFill>
          <a:blip r:embed="rId3"/>
          <a:stretch>
            <a:fillRect/>
          </a:stretch>
        </p:blipFill>
        <p:spPr>
          <a:xfrm>
            <a:off x="93688" y="316165"/>
            <a:ext cx="13004800" cy="9437435"/>
          </a:xfrm>
          <a:prstGeom prst="rect">
            <a:avLst/>
          </a:prstGeom>
        </p:spPr>
      </p:pic>
    </p:spTree>
    <p:extLst>
      <p:ext uri="{BB962C8B-B14F-4D97-AF65-F5344CB8AC3E}">
        <p14:creationId xmlns:p14="http://schemas.microsoft.com/office/powerpoint/2010/main" val="121160468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EC43991-903D-CAD3-DB6E-3212D9E195CC}"/>
              </a:ext>
            </a:extLst>
          </p:cNvPr>
          <p:cNvPicPr>
            <a:picLocks noChangeAspect="1"/>
          </p:cNvPicPr>
          <p:nvPr/>
        </p:nvPicPr>
        <p:blipFill>
          <a:blip r:embed="rId3"/>
          <a:stretch>
            <a:fillRect/>
          </a:stretch>
        </p:blipFill>
        <p:spPr>
          <a:xfrm>
            <a:off x="0" y="1204392"/>
            <a:ext cx="13004800" cy="7561239"/>
          </a:xfrm>
          <a:prstGeom prst="rect">
            <a:avLst/>
          </a:prstGeom>
        </p:spPr>
      </p:pic>
    </p:spTree>
    <p:extLst>
      <p:ext uri="{BB962C8B-B14F-4D97-AF65-F5344CB8AC3E}">
        <p14:creationId xmlns:p14="http://schemas.microsoft.com/office/powerpoint/2010/main" val="243161066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9BB425-8DDF-9411-261A-23374CB7450E}"/>
              </a:ext>
            </a:extLst>
          </p:cNvPr>
          <p:cNvSpPr>
            <a:spLocks noGrp="1"/>
          </p:cNvSpPr>
          <p:nvPr>
            <p:ph type="title"/>
          </p:nvPr>
        </p:nvSpPr>
        <p:spPr/>
        <p:txBody>
          <a:bodyPr>
            <a:noAutofit/>
          </a:bodyPr>
          <a:lstStyle/>
          <a:p>
            <a:r>
              <a:rPr lang="en-US" sz="2987" dirty="0"/>
              <a:t>Rack level NAS storage system: Synology </a:t>
            </a:r>
            <a:r>
              <a:rPr lang="en-US" sz="2987" b="1" dirty="0">
                <a:solidFill>
                  <a:srgbClr val="2E3742"/>
                </a:solidFill>
                <a:latin typeface="Inter"/>
              </a:rPr>
              <a:t>SA3600 </a:t>
            </a:r>
            <a:br>
              <a:rPr lang="en-US" sz="2987" b="1" dirty="0">
                <a:solidFill>
                  <a:srgbClr val="2E3742"/>
                </a:solidFill>
                <a:latin typeface="Inter"/>
              </a:rPr>
            </a:br>
            <a:endParaRPr lang="en-US" sz="2987" dirty="0"/>
          </a:p>
        </p:txBody>
      </p:sp>
      <p:pic>
        <p:nvPicPr>
          <p:cNvPr id="5" name="内容占位符 4">
            <a:extLst>
              <a:ext uri="{FF2B5EF4-FFF2-40B4-BE49-F238E27FC236}">
                <a16:creationId xmlns:a16="http://schemas.microsoft.com/office/drawing/2014/main" id="{EAD34CEC-4030-F39B-EFEE-9009D1FE7222}"/>
              </a:ext>
            </a:extLst>
          </p:cNvPr>
          <p:cNvPicPr>
            <a:picLocks noGrp="1" noChangeAspect="1"/>
          </p:cNvPicPr>
          <p:nvPr>
            <p:ph idx="1"/>
          </p:nvPr>
        </p:nvPicPr>
        <p:blipFill>
          <a:blip r:embed="rId2"/>
          <a:stretch>
            <a:fillRect/>
          </a:stretch>
        </p:blipFill>
        <p:spPr>
          <a:xfrm>
            <a:off x="6502401" y="4025933"/>
            <a:ext cx="5173300" cy="1370637"/>
          </a:xfrm>
        </p:spPr>
      </p:pic>
      <p:sp>
        <p:nvSpPr>
          <p:cNvPr id="6" name="内容占位符 2">
            <a:extLst>
              <a:ext uri="{FF2B5EF4-FFF2-40B4-BE49-F238E27FC236}">
                <a16:creationId xmlns:a16="http://schemas.microsoft.com/office/drawing/2014/main" id="{9EE8A708-2B62-C66A-C921-4BBADE11BFEB}"/>
              </a:ext>
            </a:extLst>
          </p:cNvPr>
          <p:cNvSpPr txBox="1">
            <a:spLocks/>
          </p:cNvSpPr>
          <p:nvPr/>
        </p:nvSpPr>
        <p:spPr>
          <a:xfrm>
            <a:off x="894080" y="3166533"/>
            <a:ext cx="5571686" cy="4641427"/>
          </a:xfrm>
          <a:prstGeom prst="rect">
            <a:avLst/>
          </a:prstGeom>
        </p:spPr>
        <p:txBody>
          <a:bodyPr vert="horz" lIns="97536" tIns="48768" rIns="97536" bIns="48768"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987" dirty="0">
                <a:solidFill>
                  <a:srgbClr val="2E3742"/>
                </a:solidFill>
                <a:latin typeface="Inter"/>
              </a:rPr>
              <a:t>Synology DiskStation SA3600 (12 disks), can be extended </a:t>
            </a:r>
            <a:r>
              <a:rPr lang="pt-BR" sz="2987" dirty="0">
                <a:solidFill>
                  <a:srgbClr val="2E3742"/>
                </a:solidFill>
                <a:latin typeface="Inter"/>
              </a:rPr>
              <a:t>96 WITH (RX1222sas/RX1217sas x 7) / 180 (RX2417sas x 7), up to 180 disks</a:t>
            </a:r>
            <a:endParaRPr lang="en-US" sz="2987" dirty="0">
              <a:solidFill>
                <a:srgbClr val="2E3742"/>
              </a:solidFill>
              <a:latin typeface="Inter"/>
            </a:endParaRPr>
          </a:p>
          <a:p>
            <a:r>
              <a:rPr lang="en-US" sz="2987" dirty="0">
                <a:solidFill>
                  <a:srgbClr val="2E3742"/>
                </a:solidFill>
                <a:latin typeface="Inter"/>
              </a:rPr>
              <a:t>Disk: Seagate </a:t>
            </a:r>
            <a:r>
              <a:rPr lang="en-US" sz="2987" dirty="0" err="1">
                <a:solidFill>
                  <a:srgbClr val="2E3742"/>
                </a:solidFill>
                <a:latin typeface="Inter"/>
              </a:rPr>
              <a:t>Exos</a:t>
            </a:r>
            <a:r>
              <a:rPr lang="en-US" sz="2987" dirty="0">
                <a:solidFill>
                  <a:srgbClr val="2E3742"/>
                </a:solidFill>
                <a:latin typeface="Inter"/>
              </a:rPr>
              <a:t> 16TB Enterprise </a:t>
            </a:r>
          </a:p>
          <a:p>
            <a:endParaRPr lang="en-US" sz="2987" dirty="0">
              <a:solidFill>
                <a:srgbClr val="2E3742"/>
              </a:solidFill>
              <a:latin typeface="Inter"/>
            </a:endParaRPr>
          </a:p>
          <a:p>
            <a:r>
              <a:rPr lang="en-US" sz="2987" dirty="0">
                <a:solidFill>
                  <a:srgbClr val="2E3742"/>
                </a:solidFill>
                <a:latin typeface="Inter"/>
              </a:rPr>
              <a:t>SATA Total 200 TB. Can be extended to </a:t>
            </a:r>
            <a:r>
              <a:rPr lang="en-US" sz="2987" dirty="0">
                <a:solidFill>
                  <a:srgbClr val="FF0000"/>
                </a:solidFill>
                <a:latin typeface="Inter"/>
              </a:rPr>
              <a:t>3000 TB</a:t>
            </a:r>
            <a:endParaRPr lang="en-US" sz="2987" dirty="0">
              <a:solidFill>
                <a:srgbClr val="2E3742"/>
              </a:solidFill>
              <a:latin typeface="Inter"/>
            </a:endParaRPr>
          </a:p>
          <a:p>
            <a:endParaRPr lang="en-US" sz="2987" dirty="0">
              <a:solidFill>
                <a:srgbClr val="2E3742"/>
              </a:solidFill>
              <a:latin typeface="Inter"/>
            </a:endParaRPr>
          </a:p>
          <a:p>
            <a:r>
              <a:rPr lang="en-US" sz="2987" dirty="0">
                <a:solidFill>
                  <a:srgbClr val="2E3742"/>
                </a:solidFill>
                <a:latin typeface="Inter"/>
              </a:rPr>
              <a:t>Product page: </a:t>
            </a:r>
          </a:p>
          <a:p>
            <a:r>
              <a:rPr lang="en-US" sz="2987" dirty="0">
                <a:solidFill>
                  <a:srgbClr val="2E3742"/>
                </a:solidFill>
                <a:latin typeface="Inter"/>
              </a:rPr>
              <a:t>https://www.synology.com/zh-hk/products/SA3600#specs</a:t>
            </a:r>
          </a:p>
          <a:p>
            <a:endParaRPr lang="en-US" sz="2987" dirty="0">
              <a:solidFill>
                <a:srgbClr val="2E3742"/>
              </a:solidFill>
              <a:latin typeface="Inter"/>
            </a:endParaRPr>
          </a:p>
          <a:p>
            <a:pPr marL="0" indent="0">
              <a:buNone/>
            </a:pPr>
            <a:endParaRPr lang="en-US" sz="2987" b="1" dirty="0">
              <a:solidFill>
                <a:srgbClr val="2E3742"/>
              </a:solidFill>
              <a:latin typeface="Inter"/>
            </a:endParaRPr>
          </a:p>
          <a:p>
            <a:pPr marL="0" indent="0">
              <a:buNone/>
            </a:pPr>
            <a:endParaRPr lang="en-US" sz="2987" b="1" dirty="0">
              <a:solidFill>
                <a:srgbClr val="2E3742"/>
              </a:solidFill>
              <a:latin typeface="Inter"/>
            </a:endParaRPr>
          </a:p>
          <a:p>
            <a:endParaRPr lang="en-US" sz="2987" dirty="0"/>
          </a:p>
        </p:txBody>
      </p:sp>
    </p:spTree>
    <p:extLst>
      <p:ext uri="{BB962C8B-B14F-4D97-AF65-F5344CB8AC3E}">
        <p14:creationId xmlns:p14="http://schemas.microsoft.com/office/powerpoint/2010/main" val="258398191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D2725E-2F68-5474-C261-43A9F30C9E31}"/>
              </a:ext>
            </a:extLst>
          </p:cNvPr>
          <p:cNvSpPr>
            <a:spLocks noGrp="1"/>
          </p:cNvSpPr>
          <p:nvPr>
            <p:ph type="title"/>
          </p:nvPr>
        </p:nvSpPr>
        <p:spPr>
          <a:xfrm>
            <a:off x="-698400" y="419947"/>
            <a:ext cx="11216640" cy="443653"/>
          </a:xfrm>
        </p:spPr>
        <p:txBody>
          <a:bodyPr>
            <a:normAutofit fontScale="90000"/>
          </a:bodyPr>
          <a:lstStyle/>
          <a:p>
            <a:r>
              <a:rPr lang="en-US" dirty="0"/>
              <a:t>CPU server capacity</a:t>
            </a:r>
          </a:p>
        </p:txBody>
      </p:sp>
      <p:sp>
        <p:nvSpPr>
          <p:cNvPr id="6" name="文本框 5">
            <a:extLst>
              <a:ext uri="{FF2B5EF4-FFF2-40B4-BE49-F238E27FC236}">
                <a16:creationId xmlns:a16="http://schemas.microsoft.com/office/drawing/2014/main" id="{1DC908FC-6462-7D1D-8EF5-4FD4A44BECA4}"/>
              </a:ext>
            </a:extLst>
          </p:cNvPr>
          <p:cNvSpPr txBox="1"/>
          <p:nvPr/>
        </p:nvSpPr>
        <p:spPr>
          <a:xfrm>
            <a:off x="8457916" y="7990839"/>
            <a:ext cx="4399282" cy="387798"/>
          </a:xfrm>
          <a:prstGeom prst="rect">
            <a:avLst/>
          </a:prstGeom>
          <a:noFill/>
        </p:spPr>
        <p:txBody>
          <a:bodyPr wrap="square" rtlCol="0">
            <a:spAutoFit/>
          </a:bodyPr>
          <a:lstStyle/>
          <a:p>
            <a:r>
              <a:rPr lang="en-US" sz="1920" dirty="0"/>
              <a:t>128 cores, 256 threads, 1000GB RAM </a:t>
            </a:r>
          </a:p>
        </p:txBody>
      </p:sp>
      <p:sp>
        <p:nvSpPr>
          <p:cNvPr id="4" name="内容占位符 3">
            <a:extLst>
              <a:ext uri="{FF2B5EF4-FFF2-40B4-BE49-F238E27FC236}">
                <a16:creationId xmlns:a16="http://schemas.microsoft.com/office/drawing/2014/main" id="{C939F43E-D4F8-38ED-544D-15EB2AACD84D}"/>
              </a:ext>
            </a:extLst>
          </p:cNvPr>
          <p:cNvSpPr>
            <a:spLocks noGrp="1"/>
          </p:cNvSpPr>
          <p:nvPr>
            <p:ph idx="1"/>
          </p:nvPr>
        </p:nvSpPr>
        <p:spPr/>
        <p:txBody>
          <a:bodyPr/>
          <a:lstStyle/>
          <a:p>
            <a:endParaRPr lang="en-US"/>
          </a:p>
        </p:txBody>
      </p:sp>
      <p:pic>
        <p:nvPicPr>
          <p:cNvPr id="8" name="图片 7">
            <a:extLst>
              <a:ext uri="{FF2B5EF4-FFF2-40B4-BE49-F238E27FC236}">
                <a16:creationId xmlns:a16="http://schemas.microsoft.com/office/drawing/2014/main" id="{2EF68651-FF34-45F9-2B47-008EECEC2B3C}"/>
              </a:ext>
            </a:extLst>
          </p:cNvPr>
          <p:cNvPicPr>
            <a:picLocks noChangeAspect="1"/>
          </p:cNvPicPr>
          <p:nvPr/>
        </p:nvPicPr>
        <p:blipFill>
          <a:blip r:embed="rId3"/>
          <a:stretch>
            <a:fillRect/>
          </a:stretch>
        </p:blipFill>
        <p:spPr>
          <a:xfrm>
            <a:off x="147603" y="2007830"/>
            <a:ext cx="8158789" cy="6234503"/>
          </a:xfrm>
          <a:prstGeom prst="rect">
            <a:avLst/>
          </a:prstGeom>
        </p:spPr>
      </p:pic>
    </p:spTree>
    <p:extLst>
      <p:ext uri="{BB962C8B-B14F-4D97-AF65-F5344CB8AC3E}">
        <p14:creationId xmlns:p14="http://schemas.microsoft.com/office/powerpoint/2010/main" val="233004047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4708ED-E6A2-3F79-7F35-A13ACC228B9B}"/>
              </a:ext>
            </a:extLst>
          </p:cNvPr>
          <p:cNvSpPr>
            <a:spLocks noGrp="1"/>
          </p:cNvSpPr>
          <p:nvPr>
            <p:ph type="title"/>
          </p:nvPr>
        </p:nvSpPr>
        <p:spPr>
          <a:xfrm>
            <a:off x="660400" y="1568027"/>
            <a:ext cx="11216640" cy="1413934"/>
          </a:xfrm>
        </p:spPr>
        <p:txBody>
          <a:bodyPr>
            <a:noAutofit/>
          </a:bodyPr>
          <a:lstStyle/>
          <a:p>
            <a:r>
              <a:rPr lang="en-US" sz="2987" dirty="0"/>
              <a:t>Copy docker file from /</a:t>
            </a:r>
            <a:r>
              <a:rPr lang="en-US" sz="2987" dirty="0" err="1"/>
              <a:t>docker_file</a:t>
            </a:r>
            <a:r>
              <a:rPr lang="en-US" sz="2987" dirty="0"/>
              <a:t>/</a:t>
            </a:r>
            <a:r>
              <a:rPr lang="en-US" sz="2987" dirty="0" err="1"/>
              <a:t>Dockerfile_bioinfo</a:t>
            </a:r>
            <a:r>
              <a:rPr lang="en-US" sz="2987" dirty="0"/>
              <a:t> to build docker container for bioinformatics software</a:t>
            </a:r>
          </a:p>
        </p:txBody>
      </p:sp>
      <p:sp>
        <p:nvSpPr>
          <p:cNvPr id="5" name="文本框 4">
            <a:extLst>
              <a:ext uri="{FF2B5EF4-FFF2-40B4-BE49-F238E27FC236}">
                <a16:creationId xmlns:a16="http://schemas.microsoft.com/office/drawing/2014/main" id="{944CD45F-7881-A617-F6E5-D55C1E1B358A}"/>
              </a:ext>
            </a:extLst>
          </p:cNvPr>
          <p:cNvSpPr txBox="1"/>
          <p:nvPr/>
        </p:nvSpPr>
        <p:spPr>
          <a:xfrm>
            <a:off x="497840" y="2911772"/>
            <a:ext cx="8188960" cy="5115246"/>
          </a:xfrm>
          <a:prstGeom prst="rect">
            <a:avLst/>
          </a:prstGeom>
          <a:noFill/>
        </p:spPr>
        <p:txBody>
          <a:bodyPr wrap="square">
            <a:spAutoFit/>
          </a:bodyPr>
          <a:lstStyle/>
          <a:p>
            <a:r>
              <a:rPr lang="en-US" sz="1920" dirty="0" err="1"/>
              <a:t>mkdir</a:t>
            </a:r>
            <a:r>
              <a:rPr lang="en-US" sz="1920" dirty="0"/>
              <a:t> </a:t>
            </a:r>
            <a:r>
              <a:rPr lang="en-US" sz="1920" dirty="0" err="1"/>
              <a:t>mydocker</a:t>
            </a:r>
            <a:endParaRPr lang="en-US" sz="1920" dirty="0"/>
          </a:p>
          <a:p>
            <a:r>
              <a:rPr lang="en-US" sz="1920" dirty="0"/>
              <a:t>cp /</a:t>
            </a:r>
            <a:r>
              <a:rPr lang="en-US" sz="1920" dirty="0" err="1"/>
              <a:t>docker_file</a:t>
            </a:r>
            <a:r>
              <a:rPr lang="en-US" sz="1920" dirty="0"/>
              <a:t>/</a:t>
            </a:r>
            <a:r>
              <a:rPr lang="en-US" sz="1920" dirty="0" err="1"/>
              <a:t>Dockerfile_bioinfo</a:t>
            </a:r>
            <a:r>
              <a:rPr lang="en-US" sz="1920" dirty="0"/>
              <a:t> </a:t>
            </a:r>
            <a:r>
              <a:rPr lang="en-US" sz="1920" dirty="0" err="1"/>
              <a:t>mydocker</a:t>
            </a:r>
            <a:r>
              <a:rPr lang="en-US" sz="1920" dirty="0"/>
              <a:t>/</a:t>
            </a:r>
            <a:r>
              <a:rPr lang="en-US" sz="1920" dirty="0" err="1"/>
              <a:t>Dockerfile</a:t>
            </a:r>
            <a:endParaRPr lang="en-US" sz="1920" dirty="0"/>
          </a:p>
          <a:p>
            <a:r>
              <a:rPr lang="en-US" sz="1920" dirty="0"/>
              <a:t>docker build -t mydocker:v1 </a:t>
            </a:r>
            <a:r>
              <a:rPr lang="en-US" sz="1920" dirty="0" err="1"/>
              <a:t>mydocker</a:t>
            </a:r>
            <a:endParaRPr lang="en-US" sz="1920" dirty="0"/>
          </a:p>
          <a:p>
            <a:r>
              <a:rPr lang="en-US" sz="1920" dirty="0"/>
              <a:t>#run the container</a:t>
            </a:r>
          </a:p>
          <a:p>
            <a:r>
              <a:rPr lang="en-US" sz="1920" dirty="0"/>
              <a:t>docker run -d -p 8787:8787 -p 8888:8888 \</a:t>
            </a:r>
          </a:p>
          <a:p>
            <a:r>
              <a:rPr lang="en-US" sz="1920" dirty="0"/>
              <a:t>-v /home/ytong1/:/</a:t>
            </a:r>
            <a:r>
              <a:rPr lang="en-US" sz="1920" dirty="0" err="1"/>
              <a:t>workdir</a:t>
            </a:r>
            <a:r>
              <a:rPr lang="en-US" sz="1920" dirty="0"/>
              <a:t> -v /</a:t>
            </a:r>
            <a:r>
              <a:rPr lang="en-US" sz="1920" dirty="0" err="1"/>
              <a:t>data_syleung</a:t>
            </a:r>
            <a:r>
              <a:rPr lang="en-US" sz="1920" dirty="0"/>
              <a:t>/:/data \</a:t>
            </a:r>
          </a:p>
          <a:p>
            <a:r>
              <a:rPr lang="en-US" sz="1920" dirty="0"/>
              <a:t>--name </a:t>
            </a:r>
            <a:r>
              <a:rPr lang="en-US" sz="1920" dirty="0" err="1"/>
              <a:t>ytongcontainer</a:t>
            </a:r>
            <a:r>
              <a:rPr lang="en-US" sz="1920" dirty="0"/>
              <a:t> \</a:t>
            </a:r>
          </a:p>
          <a:p>
            <a:r>
              <a:rPr lang="en-US" sz="1920" dirty="0"/>
              <a:t>-it mydocker:v1</a:t>
            </a:r>
          </a:p>
          <a:p>
            <a:r>
              <a:rPr lang="en-US" sz="1920" dirty="0"/>
              <a:t>#list/return/exit the container</a:t>
            </a:r>
          </a:p>
          <a:p>
            <a:r>
              <a:rPr lang="en-US" sz="1920" dirty="0"/>
              <a:t>docker container ls</a:t>
            </a:r>
          </a:p>
          <a:p>
            <a:r>
              <a:rPr lang="en-US" sz="1920" dirty="0"/>
              <a:t>docker exec -</a:t>
            </a:r>
            <a:r>
              <a:rPr lang="en-US" sz="1920" dirty="0" err="1"/>
              <a:t>i</a:t>
            </a:r>
            <a:r>
              <a:rPr lang="en-US" sz="1920" dirty="0"/>
              <a:t> -t </a:t>
            </a:r>
            <a:r>
              <a:rPr lang="en-US" sz="1920" dirty="0" err="1"/>
              <a:t>ytongcontainer</a:t>
            </a:r>
            <a:r>
              <a:rPr lang="en-US" sz="1920" dirty="0"/>
              <a:t> /bin/bash</a:t>
            </a:r>
          </a:p>
          <a:p>
            <a:r>
              <a:rPr lang="en-US" sz="1920" dirty="0"/>
              <a:t>#</a:t>
            </a:r>
          </a:p>
          <a:p>
            <a:r>
              <a:rPr lang="en-US" sz="1920" dirty="0"/>
              <a:t>module avail</a:t>
            </a:r>
          </a:p>
          <a:p>
            <a:r>
              <a:rPr lang="en-US" sz="1920" dirty="0"/>
              <a:t>module load </a:t>
            </a:r>
            <a:r>
              <a:rPr lang="en-US" sz="1920" dirty="0" err="1"/>
              <a:t>samtools</a:t>
            </a:r>
            <a:r>
              <a:rPr lang="en-US" sz="1920" dirty="0"/>
              <a:t> </a:t>
            </a:r>
          </a:p>
          <a:p>
            <a:r>
              <a:rPr lang="en-US" sz="1920" dirty="0"/>
              <a:t>#stop/remove container</a:t>
            </a:r>
          </a:p>
          <a:p>
            <a:r>
              <a:rPr lang="en-US" sz="1920" dirty="0"/>
              <a:t>docker stop </a:t>
            </a:r>
            <a:r>
              <a:rPr lang="en-US" sz="1920" dirty="0" err="1"/>
              <a:t>ytongcontainer</a:t>
            </a:r>
            <a:endParaRPr lang="en-US" sz="1920" dirty="0"/>
          </a:p>
          <a:p>
            <a:r>
              <a:rPr lang="en-US" sz="1920" dirty="0"/>
              <a:t>docker rm </a:t>
            </a:r>
            <a:r>
              <a:rPr lang="en-US" sz="1920" dirty="0" err="1"/>
              <a:t>ytongcontainer</a:t>
            </a:r>
            <a:endParaRPr lang="en-US" sz="1920" dirty="0"/>
          </a:p>
        </p:txBody>
      </p:sp>
      <p:pic>
        <p:nvPicPr>
          <p:cNvPr id="7" name="图片 6" descr="电脑屏幕的照片上有文字&#10;&#10;描述已自动生成">
            <a:extLst>
              <a:ext uri="{FF2B5EF4-FFF2-40B4-BE49-F238E27FC236}">
                <a16:creationId xmlns:a16="http://schemas.microsoft.com/office/drawing/2014/main" id="{96E2F5DD-D1D5-79AC-F57C-56B16A99D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8720" y="3465873"/>
            <a:ext cx="6752731" cy="4567301"/>
          </a:xfrm>
          <a:prstGeom prst="rect">
            <a:avLst/>
          </a:prstGeom>
        </p:spPr>
      </p:pic>
    </p:spTree>
    <p:extLst>
      <p:ext uri="{BB962C8B-B14F-4D97-AF65-F5344CB8AC3E}">
        <p14:creationId xmlns:p14="http://schemas.microsoft.com/office/powerpoint/2010/main" val="285459268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FFD6B4-A839-0A40-7541-01CAD92A3C95}"/>
              </a:ext>
            </a:extLst>
          </p:cNvPr>
          <p:cNvSpPr>
            <a:spLocks noGrp="1"/>
          </p:cNvSpPr>
          <p:nvPr>
            <p:ph type="title"/>
          </p:nvPr>
        </p:nvSpPr>
        <p:spPr/>
        <p:txBody>
          <a:bodyPr/>
          <a:lstStyle/>
          <a:p>
            <a:endParaRPr lang="en-US"/>
          </a:p>
        </p:txBody>
      </p:sp>
      <p:sp>
        <p:nvSpPr>
          <p:cNvPr id="3" name="内容占位符 2">
            <a:extLst>
              <a:ext uri="{FF2B5EF4-FFF2-40B4-BE49-F238E27FC236}">
                <a16:creationId xmlns:a16="http://schemas.microsoft.com/office/drawing/2014/main" id="{8F1D2188-D7C7-73C5-482C-8BF2AFA4CE2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2592128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3B3306-7B5A-4150-0F3C-5CAEF9313F78}"/>
              </a:ext>
            </a:extLst>
          </p:cNvPr>
          <p:cNvSpPr>
            <a:spLocks noGrp="1"/>
          </p:cNvSpPr>
          <p:nvPr>
            <p:ph type="title"/>
          </p:nvPr>
        </p:nvSpPr>
        <p:spPr/>
        <p:txBody>
          <a:bodyPr/>
          <a:lstStyle/>
          <a:p>
            <a:endParaRPr lang="en-US"/>
          </a:p>
        </p:txBody>
      </p:sp>
      <p:sp>
        <p:nvSpPr>
          <p:cNvPr id="3" name="内容占位符 2">
            <a:extLst>
              <a:ext uri="{FF2B5EF4-FFF2-40B4-BE49-F238E27FC236}">
                <a16:creationId xmlns:a16="http://schemas.microsoft.com/office/drawing/2014/main" id="{66752A36-52D6-2B2E-579E-05B00AD25ED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9085612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B4B350-1371-181A-1EA6-E140DF9C3B79}"/>
              </a:ext>
            </a:extLst>
          </p:cNvPr>
          <p:cNvSpPr>
            <a:spLocks noGrp="1"/>
          </p:cNvSpPr>
          <p:nvPr>
            <p:ph type="title"/>
          </p:nvPr>
        </p:nvSpPr>
        <p:spPr/>
        <p:txBody>
          <a:bodyPr/>
          <a:lstStyle/>
          <a:p>
            <a:endParaRPr lang="en-US"/>
          </a:p>
        </p:txBody>
      </p:sp>
      <p:sp>
        <p:nvSpPr>
          <p:cNvPr id="3" name="内容占位符 2">
            <a:extLst>
              <a:ext uri="{FF2B5EF4-FFF2-40B4-BE49-F238E27FC236}">
                <a16:creationId xmlns:a16="http://schemas.microsoft.com/office/drawing/2014/main" id="{1420B01C-90D7-7B81-4D2C-C8A39C01A2D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0054145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4400" dirty="0"/>
              <a:t>R: A programming language for Data Analysis and Graphics</a:t>
            </a:r>
            <a:endParaRPr lang="zh-CN" altLang="en-US" sz="4400" dirty="0"/>
          </a:p>
        </p:txBody>
      </p:sp>
      <p:sp>
        <p:nvSpPr>
          <p:cNvPr id="3" name="内容占位符 2"/>
          <p:cNvSpPr>
            <a:spLocks noGrp="1"/>
          </p:cNvSpPr>
          <p:nvPr>
            <p:ph idx="1"/>
          </p:nvPr>
        </p:nvSpPr>
        <p:spPr/>
        <p:txBody>
          <a:bodyPr>
            <a:normAutofit fontScale="77500" lnSpcReduction="20000"/>
          </a:bodyPr>
          <a:lstStyle/>
          <a:p>
            <a:r>
              <a:rPr lang="en-US" dirty="0"/>
              <a:t>R is a </a:t>
            </a:r>
            <a:r>
              <a:rPr lang="en-US" b="1" dirty="0"/>
              <a:t>free</a:t>
            </a:r>
            <a:r>
              <a:rPr lang="en-US" dirty="0"/>
              <a:t> software environment for statistical computing and graphics</a:t>
            </a:r>
          </a:p>
          <a:p>
            <a:r>
              <a:rPr lang="en-US" altLang="zh-CN" dirty="0"/>
              <a:t>an effective data handling and storage facility</a:t>
            </a:r>
          </a:p>
          <a:p>
            <a:r>
              <a:rPr lang="en-US" altLang="zh-CN" dirty="0"/>
              <a:t>a suite of operators for </a:t>
            </a:r>
            <a:r>
              <a:rPr lang="en-US" altLang="zh-CN" b="1" dirty="0"/>
              <a:t>calculations on arrays</a:t>
            </a:r>
            <a:r>
              <a:rPr lang="en-US" altLang="zh-CN" dirty="0"/>
              <a:t>, in particular matrices</a:t>
            </a:r>
          </a:p>
          <a:p>
            <a:r>
              <a:rPr lang="en-US" altLang="zh-CN" dirty="0"/>
              <a:t>a large, coherent, integrated collection of intermediate tools for </a:t>
            </a:r>
            <a:r>
              <a:rPr lang="en-US" altLang="zh-CN" b="1" dirty="0"/>
              <a:t>data analysis</a:t>
            </a:r>
          </a:p>
          <a:p>
            <a:r>
              <a:rPr lang="en-US" altLang="zh-CN" b="1" dirty="0"/>
              <a:t>graphical facilities </a:t>
            </a:r>
            <a:r>
              <a:rPr lang="en-US" altLang="zh-CN" dirty="0"/>
              <a:t>for data analysis and display either directly at the computer or on hardcopy</a:t>
            </a:r>
          </a:p>
          <a:p>
            <a:r>
              <a:rPr lang="en-US" altLang="zh-CN" dirty="0"/>
              <a:t>a well developed, simple and effective programming language</a:t>
            </a:r>
            <a:endParaRPr lang="zh-CN" altLang="en-US" dirty="0"/>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57784" y="2860576"/>
            <a:ext cx="11099800" cy="1047924"/>
          </a:xfrm>
        </p:spPr>
        <p:txBody>
          <a:bodyPr/>
          <a:lstStyle/>
          <a:p>
            <a:r>
              <a:rPr lang="en-US" altLang="zh-CN" sz="6600" dirty="0"/>
              <a:t>Reference and Help</a:t>
            </a:r>
            <a:endParaRPr lang="zh-CN" altLang="en-US" sz="6600" dirty="0"/>
          </a:p>
        </p:txBody>
      </p:sp>
      <p:sp>
        <p:nvSpPr>
          <p:cNvPr id="3" name="内容占位符 2"/>
          <p:cNvSpPr>
            <a:spLocks noGrp="1"/>
          </p:cNvSpPr>
          <p:nvPr>
            <p:ph idx="1"/>
          </p:nvPr>
        </p:nvSpPr>
        <p:spPr>
          <a:xfrm>
            <a:off x="885776" y="4228728"/>
            <a:ext cx="11099800" cy="5350396"/>
          </a:xfrm>
        </p:spPr>
        <p:txBody>
          <a:bodyPr/>
          <a:lstStyle/>
          <a:p>
            <a:r>
              <a:rPr lang="en-US" sz="2800" dirty="0">
                <a:hlinkClick r:id="rId2"/>
              </a:rPr>
              <a:t>https://cran.r-project.org/doc/contrib/Paradis-rdebuts_en.pdf</a:t>
            </a:r>
            <a:endParaRPr lang="en-US" altLang="zh-CN" sz="2800" dirty="0"/>
          </a:p>
          <a:p>
            <a:r>
              <a:rPr lang="en-US" altLang="zh-CN" sz="2800" dirty="0"/>
              <a:t>The Comprehensive R Archive Network             </a:t>
            </a:r>
          </a:p>
          <a:p>
            <a:pPr>
              <a:buNone/>
            </a:pPr>
            <a:r>
              <a:rPr lang="en-US" sz="2800" dirty="0">
                <a:hlinkClick r:id="rId3"/>
              </a:rPr>
              <a:t> http://cran.r-project.org/</a:t>
            </a:r>
            <a:endParaRPr lang="en-US" altLang="zh-CN" sz="2800" dirty="0"/>
          </a:p>
          <a:p>
            <a:r>
              <a:rPr lang="en-US" altLang="zh-CN" sz="2800" dirty="0"/>
              <a:t>&gt;help(</a:t>
            </a:r>
            <a:r>
              <a:rPr lang="en-US" altLang="zh-CN" sz="2800" dirty="0" err="1"/>
              <a:t>cor</a:t>
            </a:r>
            <a:r>
              <a:rPr lang="en-US" altLang="zh-CN" sz="2800" dirty="0"/>
              <a:t>)</a:t>
            </a:r>
          </a:p>
          <a:p>
            <a:pPr>
              <a:buNone/>
            </a:pPr>
            <a:r>
              <a:rPr lang="en-US" altLang="zh-CN" sz="2800" dirty="0"/>
              <a:t>    &gt;help(“[[”)</a:t>
            </a:r>
          </a:p>
          <a:p>
            <a:pPr>
              <a:buNone/>
            </a:pPr>
            <a:r>
              <a:rPr lang="en-US" altLang="zh-CN" sz="2800" dirty="0"/>
              <a:t>    &gt;</a:t>
            </a:r>
            <a:r>
              <a:rPr lang="en-US" altLang="zh-CN" sz="2800" dirty="0" err="1"/>
              <a:t>help.start</a:t>
            </a:r>
            <a:r>
              <a:rPr lang="en-US" altLang="zh-CN" sz="2800" dirty="0"/>
              <a:t>()</a:t>
            </a:r>
          </a:p>
        </p:txBody>
      </p:sp>
      <p:sp>
        <p:nvSpPr>
          <p:cNvPr id="4" name="标题 1">
            <a:extLst>
              <a:ext uri="{FF2B5EF4-FFF2-40B4-BE49-F238E27FC236}">
                <a16:creationId xmlns:a16="http://schemas.microsoft.com/office/drawing/2014/main" id="{37D887F6-EB0A-4EC2-95CD-BC57D7AF37B5}"/>
              </a:ext>
            </a:extLst>
          </p:cNvPr>
          <p:cNvSpPr txBox="1">
            <a:spLocks/>
          </p:cNvSpPr>
          <p:nvPr/>
        </p:nvSpPr>
        <p:spPr bwMode="auto">
          <a:xfrm>
            <a:off x="957784" y="268288"/>
            <a:ext cx="11099800" cy="1047924"/>
          </a:xfrm>
          <a:prstGeom prst="rect">
            <a:avLst/>
          </a:prstGeom>
          <a:noFill/>
          <a:ln w="12700">
            <a:noFill/>
            <a:miter lim="400000"/>
          </a:ln>
        </p:spPr>
        <p:txBody>
          <a:bodyPr vert="horz" wrap="square" lIns="0" tIns="0" rIns="0" bIns="0" numCol="1" anchor="ctr" anchorCtr="0" compatLnSpc="1"/>
          <a:lstStyle>
            <a:lvl1pPr algn="ctr" defTabSz="582295" rtl="0" eaLnBrk="0" fontAlgn="base" hangingPunct="0">
              <a:spcBef>
                <a:spcPct val="0"/>
              </a:spcBef>
              <a:spcAft>
                <a:spcPct val="0"/>
              </a:spcAft>
              <a:defRPr sz="8000" kern="1200">
                <a:solidFill>
                  <a:schemeClr val="tx2"/>
                </a:solidFill>
                <a:latin typeface="+mj-lt"/>
                <a:ea typeface="+mj-ea"/>
                <a:cs typeface="+mj-cs"/>
              </a:defRPr>
            </a:lvl1pPr>
            <a:lvl2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2pPr>
            <a:lvl3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3pPr>
            <a:lvl4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4pPr>
            <a:lvl5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5pPr>
            <a:lvl6pPr marL="457200" algn="ctr" defTabSz="582295" rtl="0" eaLnBrk="0" fontAlgn="base" hangingPunct="0">
              <a:spcBef>
                <a:spcPct val="0"/>
              </a:spcBef>
              <a:spcAft>
                <a:spcPct val="0"/>
              </a:spcAft>
              <a:defRPr sz="8000">
                <a:solidFill>
                  <a:schemeClr val="tx2"/>
                </a:solidFill>
                <a:latin typeface="Helvetica Light"/>
                <a:ea typeface="Helvetica Light"/>
                <a:cs typeface="Helvetica Light"/>
              </a:defRPr>
            </a:lvl6pPr>
            <a:lvl7pPr marL="914400" algn="ctr" defTabSz="582295" rtl="0" eaLnBrk="0" fontAlgn="base" hangingPunct="0">
              <a:spcBef>
                <a:spcPct val="0"/>
              </a:spcBef>
              <a:spcAft>
                <a:spcPct val="0"/>
              </a:spcAft>
              <a:defRPr sz="8000">
                <a:solidFill>
                  <a:schemeClr val="tx2"/>
                </a:solidFill>
                <a:latin typeface="Helvetica Light"/>
                <a:ea typeface="Helvetica Light"/>
                <a:cs typeface="Helvetica Light"/>
              </a:defRPr>
            </a:lvl7pPr>
            <a:lvl8pPr marL="1371600" algn="ctr" defTabSz="582295" rtl="0" eaLnBrk="0" fontAlgn="base" hangingPunct="0">
              <a:spcBef>
                <a:spcPct val="0"/>
              </a:spcBef>
              <a:spcAft>
                <a:spcPct val="0"/>
              </a:spcAft>
              <a:defRPr sz="8000">
                <a:solidFill>
                  <a:schemeClr val="tx2"/>
                </a:solidFill>
                <a:latin typeface="Helvetica Light"/>
                <a:ea typeface="Helvetica Light"/>
                <a:cs typeface="Helvetica Light"/>
              </a:defRPr>
            </a:lvl8pPr>
            <a:lvl9pPr marL="1828800" algn="ctr" defTabSz="582295" rtl="0" eaLnBrk="0" fontAlgn="base" hangingPunct="0">
              <a:spcBef>
                <a:spcPct val="0"/>
              </a:spcBef>
              <a:spcAft>
                <a:spcPct val="0"/>
              </a:spcAft>
              <a:defRPr sz="8000">
                <a:solidFill>
                  <a:schemeClr val="tx2"/>
                </a:solidFill>
                <a:latin typeface="Helvetica Light"/>
                <a:ea typeface="Helvetica Light"/>
                <a:cs typeface="Helvetica Light"/>
              </a:defRPr>
            </a:lvl9pPr>
          </a:lstStyle>
          <a:p>
            <a:r>
              <a:rPr lang="en-US" altLang="zh-CN" sz="6600" dirty="0"/>
              <a:t>Download and install R</a:t>
            </a:r>
            <a:endParaRPr lang="zh-CN" altLang="en-US" sz="6600" dirty="0"/>
          </a:p>
        </p:txBody>
      </p:sp>
      <p:sp>
        <p:nvSpPr>
          <p:cNvPr id="5" name="矩形 4">
            <a:extLst>
              <a:ext uri="{FF2B5EF4-FFF2-40B4-BE49-F238E27FC236}">
                <a16:creationId xmlns:a16="http://schemas.microsoft.com/office/drawing/2014/main" id="{2BF38810-3DB6-4A98-8B69-F5BCC9B4F6A8}"/>
              </a:ext>
            </a:extLst>
          </p:cNvPr>
          <p:cNvSpPr/>
          <p:nvPr/>
        </p:nvSpPr>
        <p:spPr>
          <a:xfrm>
            <a:off x="2325936" y="1924472"/>
            <a:ext cx="4183838" cy="523220"/>
          </a:xfrm>
          <a:prstGeom prst="rect">
            <a:avLst/>
          </a:prstGeom>
        </p:spPr>
        <p:txBody>
          <a:bodyPr wrap="none">
            <a:spAutoFit/>
          </a:bodyPr>
          <a:lstStyle/>
          <a:p>
            <a:r>
              <a:rPr lang="en-US" altLang="zh-CN" sz="2800" dirty="0">
                <a:hlinkClick r:id="rId4"/>
              </a:rPr>
              <a:t>https://cloud.r-project.org/</a:t>
            </a:r>
            <a:endParaRPr lang="zh-CN" altLang="en-US" sz="2800" dirty="0"/>
          </a:p>
        </p:txBody>
      </p:sp>
      <p:sp>
        <p:nvSpPr>
          <p:cNvPr id="6" name="文本框 5">
            <a:extLst>
              <a:ext uri="{FF2B5EF4-FFF2-40B4-BE49-F238E27FC236}">
                <a16:creationId xmlns:a16="http://schemas.microsoft.com/office/drawing/2014/main" id="{0EE1C4A1-FB52-40BF-8CF4-720F85F57690}"/>
              </a:ext>
            </a:extLst>
          </p:cNvPr>
          <p:cNvSpPr txBox="1"/>
          <p:nvPr/>
        </p:nvSpPr>
        <p:spPr>
          <a:xfrm>
            <a:off x="6646416" y="1996480"/>
            <a:ext cx="3312368" cy="461665"/>
          </a:xfrm>
          <a:prstGeom prst="rect">
            <a:avLst/>
          </a:prstGeom>
          <a:noFill/>
        </p:spPr>
        <p:txBody>
          <a:bodyPr wrap="square" rtlCol="0">
            <a:spAutoFit/>
          </a:bodyPr>
          <a:lstStyle/>
          <a:p>
            <a:r>
              <a:rPr lang="en-US" altLang="zh-CN" sz="2400" dirty="0"/>
              <a:t>Or simply google for “R”</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3CE0A28-6307-441B-A05D-6F742F6FC902}"/>
              </a:ext>
            </a:extLst>
          </p:cNvPr>
          <p:cNvSpPr txBox="1">
            <a:spLocks/>
          </p:cNvSpPr>
          <p:nvPr/>
        </p:nvSpPr>
        <p:spPr bwMode="auto">
          <a:xfrm>
            <a:off x="952500" y="444500"/>
            <a:ext cx="11099800" cy="831900"/>
          </a:xfrm>
          <a:prstGeom prst="rect">
            <a:avLst/>
          </a:prstGeom>
          <a:noFill/>
          <a:ln w="12700">
            <a:noFill/>
            <a:miter lim="400000"/>
          </a:ln>
        </p:spPr>
        <p:txBody>
          <a:bodyPr vert="horz" wrap="square" lIns="0" tIns="0" rIns="0" bIns="0" numCol="1" anchor="ctr" anchorCtr="0" compatLnSpc="1"/>
          <a:lstStyle>
            <a:lvl1pPr algn="ctr" defTabSz="582295" rtl="0" eaLnBrk="0" fontAlgn="base" hangingPunct="0">
              <a:spcBef>
                <a:spcPct val="0"/>
              </a:spcBef>
              <a:spcAft>
                <a:spcPct val="0"/>
              </a:spcAft>
              <a:defRPr sz="8000" kern="1200">
                <a:solidFill>
                  <a:schemeClr val="tx2"/>
                </a:solidFill>
                <a:latin typeface="+mj-lt"/>
                <a:ea typeface="+mj-ea"/>
                <a:cs typeface="+mj-cs"/>
              </a:defRPr>
            </a:lvl1pPr>
            <a:lvl2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2pPr>
            <a:lvl3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3pPr>
            <a:lvl4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4pPr>
            <a:lvl5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5pPr>
            <a:lvl6pPr marL="457200" algn="ctr" defTabSz="582295" rtl="0" eaLnBrk="0" fontAlgn="base" hangingPunct="0">
              <a:spcBef>
                <a:spcPct val="0"/>
              </a:spcBef>
              <a:spcAft>
                <a:spcPct val="0"/>
              </a:spcAft>
              <a:defRPr sz="8000">
                <a:solidFill>
                  <a:schemeClr val="tx2"/>
                </a:solidFill>
                <a:latin typeface="Helvetica Light"/>
                <a:ea typeface="Helvetica Light"/>
                <a:cs typeface="Helvetica Light"/>
              </a:defRPr>
            </a:lvl6pPr>
            <a:lvl7pPr marL="914400" algn="ctr" defTabSz="582295" rtl="0" eaLnBrk="0" fontAlgn="base" hangingPunct="0">
              <a:spcBef>
                <a:spcPct val="0"/>
              </a:spcBef>
              <a:spcAft>
                <a:spcPct val="0"/>
              </a:spcAft>
              <a:defRPr sz="8000">
                <a:solidFill>
                  <a:schemeClr val="tx2"/>
                </a:solidFill>
                <a:latin typeface="Helvetica Light"/>
                <a:ea typeface="Helvetica Light"/>
                <a:cs typeface="Helvetica Light"/>
              </a:defRPr>
            </a:lvl7pPr>
            <a:lvl8pPr marL="1371600" algn="ctr" defTabSz="582295" rtl="0" eaLnBrk="0" fontAlgn="base" hangingPunct="0">
              <a:spcBef>
                <a:spcPct val="0"/>
              </a:spcBef>
              <a:spcAft>
                <a:spcPct val="0"/>
              </a:spcAft>
              <a:defRPr sz="8000">
                <a:solidFill>
                  <a:schemeClr val="tx2"/>
                </a:solidFill>
                <a:latin typeface="Helvetica Light"/>
                <a:ea typeface="Helvetica Light"/>
                <a:cs typeface="Helvetica Light"/>
              </a:defRPr>
            </a:lvl8pPr>
            <a:lvl9pPr marL="1828800" algn="ctr" defTabSz="582295" rtl="0" eaLnBrk="0" fontAlgn="base" hangingPunct="0">
              <a:spcBef>
                <a:spcPct val="0"/>
              </a:spcBef>
              <a:spcAft>
                <a:spcPct val="0"/>
              </a:spcAft>
              <a:defRPr sz="8000">
                <a:solidFill>
                  <a:schemeClr val="tx2"/>
                </a:solidFill>
                <a:latin typeface="Helvetica Light"/>
                <a:ea typeface="Helvetica Light"/>
                <a:cs typeface="Helvetica Light"/>
              </a:defRPr>
            </a:lvl9pPr>
          </a:lstStyle>
          <a:p>
            <a:pPr eaLnBrk="1" hangingPunct="1"/>
            <a:r>
              <a:rPr lang="en-US" altLang="zh-CN" sz="6000" dirty="0">
                <a:solidFill>
                  <a:srgbClr val="000000"/>
                </a:solidFill>
              </a:rPr>
              <a:t>Software Needed</a:t>
            </a:r>
            <a:endParaRPr lang="zh-CN" altLang="zh-CN" sz="6000" dirty="0">
              <a:solidFill>
                <a:srgbClr val="000000"/>
              </a:solidFill>
            </a:endParaRPr>
          </a:p>
        </p:txBody>
      </p:sp>
      <p:pic>
        <p:nvPicPr>
          <p:cNvPr id="4" name="图片 3">
            <a:extLst>
              <a:ext uri="{FF2B5EF4-FFF2-40B4-BE49-F238E27FC236}">
                <a16:creationId xmlns:a16="http://schemas.microsoft.com/office/drawing/2014/main" id="{53AF0321-44EE-423A-899D-B25191DAC9F2}"/>
              </a:ext>
            </a:extLst>
          </p:cNvPr>
          <p:cNvPicPr>
            <a:picLocks noChangeAspect="1"/>
          </p:cNvPicPr>
          <p:nvPr/>
        </p:nvPicPr>
        <p:blipFill>
          <a:blip r:embed="rId3"/>
          <a:stretch>
            <a:fillRect/>
          </a:stretch>
        </p:blipFill>
        <p:spPr>
          <a:xfrm>
            <a:off x="3838104" y="5380856"/>
            <a:ext cx="1368152" cy="1368152"/>
          </a:xfrm>
          <a:prstGeom prst="rect">
            <a:avLst/>
          </a:prstGeom>
        </p:spPr>
      </p:pic>
      <p:sp>
        <p:nvSpPr>
          <p:cNvPr id="5" name="矩形 4">
            <a:extLst>
              <a:ext uri="{FF2B5EF4-FFF2-40B4-BE49-F238E27FC236}">
                <a16:creationId xmlns:a16="http://schemas.microsoft.com/office/drawing/2014/main" id="{27D69A81-701B-41BF-91F0-4659C0E54F8A}"/>
              </a:ext>
            </a:extLst>
          </p:cNvPr>
          <p:cNvSpPr/>
          <p:nvPr/>
        </p:nvSpPr>
        <p:spPr>
          <a:xfrm>
            <a:off x="3550072" y="6749008"/>
            <a:ext cx="1944216" cy="1200329"/>
          </a:xfrm>
          <a:prstGeom prst="rect">
            <a:avLst/>
          </a:prstGeom>
        </p:spPr>
        <p:txBody>
          <a:bodyPr wrap="square">
            <a:spAutoFit/>
          </a:bodyPr>
          <a:lstStyle/>
          <a:p>
            <a:pPr algn="ctr"/>
            <a:r>
              <a:rPr lang="en-US" altLang="zh-CN" sz="2400" b="1" dirty="0"/>
              <a:t>Integrative Genomics Viewer </a:t>
            </a:r>
            <a:endParaRPr lang="zh-CN" altLang="en-US" sz="2400" b="1" dirty="0"/>
          </a:p>
        </p:txBody>
      </p:sp>
      <p:pic>
        <p:nvPicPr>
          <p:cNvPr id="6" name="图片 5">
            <a:extLst>
              <a:ext uri="{FF2B5EF4-FFF2-40B4-BE49-F238E27FC236}">
                <a16:creationId xmlns:a16="http://schemas.microsoft.com/office/drawing/2014/main" id="{D3C866CB-39DC-41C0-813F-EA60A31CB66C}"/>
              </a:ext>
            </a:extLst>
          </p:cNvPr>
          <p:cNvPicPr>
            <a:picLocks noChangeAspect="1"/>
          </p:cNvPicPr>
          <p:nvPr/>
        </p:nvPicPr>
        <p:blipFill>
          <a:blip r:embed="rId4"/>
          <a:stretch>
            <a:fillRect/>
          </a:stretch>
        </p:blipFill>
        <p:spPr>
          <a:xfrm>
            <a:off x="5566296" y="5020816"/>
            <a:ext cx="4752528" cy="2376264"/>
          </a:xfrm>
          <a:prstGeom prst="rect">
            <a:avLst/>
          </a:prstGeom>
        </p:spPr>
      </p:pic>
      <p:pic>
        <p:nvPicPr>
          <p:cNvPr id="7" name="图片 6">
            <a:extLst>
              <a:ext uri="{FF2B5EF4-FFF2-40B4-BE49-F238E27FC236}">
                <a16:creationId xmlns:a16="http://schemas.microsoft.com/office/drawing/2014/main" id="{9C7FA9A6-02A9-41BF-A918-78FB82407DB5}"/>
              </a:ext>
            </a:extLst>
          </p:cNvPr>
          <p:cNvPicPr>
            <a:picLocks noChangeAspect="1"/>
          </p:cNvPicPr>
          <p:nvPr/>
        </p:nvPicPr>
        <p:blipFill>
          <a:blip r:embed="rId5"/>
          <a:stretch>
            <a:fillRect/>
          </a:stretch>
        </p:blipFill>
        <p:spPr>
          <a:xfrm>
            <a:off x="6862440" y="3148608"/>
            <a:ext cx="1770863" cy="1375023"/>
          </a:xfrm>
          <a:prstGeom prst="rect">
            <a:avLst/>
          </a:prstGeom>
        </p:spPr>
      </p:pic>
      <p:pic>
        <p:nvPicPr>
          <p:cNvPr id="8" name="图片 7">
            <a:extLst>
              <a:ext uri="{FF2B5EF4-FFF2-40B4-BE49-F238E27FC236}">
                <a16:creationId xmlns:a16="http://schemas.microsoft.com/office/drawing/2014/main" id="{DA926924-E5B8-4D44-A9FD-8916758D822F}"/>
              </a:ext>
            </a:extLst>
          </p:cNvPr>
          <p:cNvPicPr>
            <a:picLocks noChangeAspect="1"/>
          </p:cNvPicPr>
          <p:nvPr/>
        </p:nvPicPr>
        <p:blipFill>
          <a:blip r:embed="rId6"/>
          <a:stretch>
            <a:fillRect/>
          </a:stretch>
        </p:blipFill>
        <p:spPr>
          <a:xfrm>
            <a:off x="3910112" y="3292624"/>
            <a:ext cx="1224136" cy="1224136"/>
          </a:xfrm>
          <a:prstGeom prst="rect">
            <a:avLst/>
          </a:prstGeom>
        </p:spPr>
      </p:pic>
      <p:sp>
        <p:nvSpPr>
          <p:cNvPr id="9" name="矩形 8">
            <a:extLst>
              <a:ext uri="{FF2B5EF4-FFF2-40B4-BE49-F238E27FC236}">
                <a16:creationId xmlns:a16="http://schemas.microsoft.com/office/drawing/2014/main" id="{48B70D92-3BD9-4A1D-B5FD-597F255C2A17}"/>
              </a:ext>
            </a:extLst>
          </p:cNvPr>
          <p:cNvSpPr/>
          <p:nvPr/>
        </p:nvSpPr>
        <p:spPr>
          <a:xfrm>
            <a:off x="3550072" y="4516760"/>
            <a:ext cx="1944216" cy="461665"/>
          </a:xfrm>
          <a:prstGeom prst="rect">
            <a:avLst/>
          </a:prstGeom>
        </p:spPr>
        <p:txBody>
          <a:bodyPr wrap="square">
            <a:spAutoFit/>
          </a:bodyPr>
          <a:lstStyle/>
          <a:p>
            <a:pPr algn="ctr"/>
            <a:r>
              <a:rPr lang="en-US" altLang="zh-CN" sz="2400" b="1" dirty="0"/>
              <a:t>FileZilla</a:t>
            </a:r>
            <a:endParaRPr lang="zh-CN" altLang="en-US" sz="2400" b="1" dirty="0"/>
          </a:p>
        </p:txBody>
      </p:sp>
      <p:sp>
        <p:nvSpPr>
          <p:cNvPr id="10" name="矩形 9">
            <a:extLst>
              <a:ext uri="{FF2B5EF4-FFF2-40B4-BE49-F238E27FC236}">
                <a16:creationId xmlns:a16="http://schemas.microsoft.com/office/drawing/2014/main" id="{ADEAF4E5-521F-40DD-8773-494AF85E3284}"/>
              </a:ext>
            </a:extLst>
          </p:cNvPr>
          <p:cNvSpPr/>
          <p:nvPr/>
        </p:nvSpPr>
        <p:spPr>
          <a:xfrm>
            <a:off x="6862440" y="4516760"/>
            <a:ext cx="1944216" cy="461665"/>
          </a:xfrm>
          <a:prstGeom prst="rect">
            <a:avLst/>
          </a:prstGeom>
        </p:spPr>
        <p:txBody>
          <a:bodyPr wrap="square">
            <a:spAutoFit/>
          </a:bodyPr>
          <a:lstStyle/>
          <a:p>
            <a:pPr algn="ctr"/>
            <a:r>
              <a:rPr lang="en-US" altLang="zh-CN" sz="2400" b="1" dirty="0"/>
              <a:t>R Language</a:t>
            </a:r>
            <a:endParaRPr lang="zh-CN" altLang="en-US" sz="2400" b="1" dirty="0"/>
          </a:p>
        </p:txBody>
      </p:sp>
    </p:spTree>
    <p:extLst>
      <p:ext uri="{BB962C8B-B14F-4D97-AF65-F5344CB8AC3E}">
        <p14:creationId xmlns:p14="http://schemas.microsoft.com/office/powerpoint/2010/main" val="427177592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9F3D68-D894-4389-993A-B5636A153493}"/>
              </a:ext>
            </a:extLst>
          </p:cNvPr>
          <p:cNvSpPr>
            <a:spLocks noGrp="1"/>
          </p:cNvSpPr>
          <p:nvPr>
            <p:ph type="title"/>
          </p:nvPr>
        </p:nvSpPr>
        <p:spPr>
          <a:xfrm>
            <a:off x="165696" y="444500"/>
            <a:ext cx="11886604" cy="831900"/>
          </a:xfrm>
        </p:spPr>
        <p:txBody>
          <a:bodyPr/>
          <a:lstStyle/>
          <a:p>
            <a:r>
              <a:rPr lang="en-US" sz="5400" dirty="0"/>
              <a:t>You can use R in both of your personal PC or Linux server</a:t>
            </a:r>
          </a:p>
        </p:txBody>
      </p:sp>
      <p:sp>
        <p:nvSpPr>
          <p:cNvPr id="3" name="内容占位符 2">
            <a:extLst>
              <a:ext uri="{FF2B5EF4-FFF2-40B4-BE49-F238E27FC236}">
                <a16:creationId xmlns:a16="http://schemas.microsoft.com/office/drawing/2014/main" id="{80A6DAF2-103D-48A3-9834-278C246C8A5C}"/>
              </a:ext>
            </a:extLst>
          </p:cNvPr>
          <p:cNvSpPr>
            <a:spLocks noGrp="1"/>
          </p:cNvSpPr>
          <p:nvPr>
            <p:ph idx="1"/>
          </p:nvPr>
        </p:nvSpPr>
        <p:spPr>
          <a:xfrm>
            <a:off x="952500" y="2140496"/>
            <a:ext cx="11099800" cy="6749504"/>
          </a:xfrm>
        </p:spPr>
        <p:txBody>
          <a:bodyPr/>
          <a:lstStyle/>
          <a:p>
            <a:endParaRPr lang="en-US" dirty="0"/>
          </a:p>
        </p:txBody>
      </p:sp>
      <p:pic>
        <p:nvPicPr>
          <p:cNvPr id="5" name="图片 4">
            <a:extLst>
              <a:ext uri="{FF2B5EF4-FFF2-40B4-BE49-F238E27FC236}">
                <a16:creationId xmlns:a16="http://schemas.microsoft.com/office/drawing/2014/main" id="{766F16E5-2565-4BA7-902A-49D491D0C61D}"/>
              </a:ext>
            </a:extLst>
          </p:cNvPr>
          <p:cNvPicPr>
            <a:picLocks noChangeAspect="1"/>
          </p:cNvPicPr>
          <p:nvPr/>
        </p:nvPicPr>
        <p:blipFill>
          <a:blip r:embed="rId2"/>
          <a:stretch>
            <a:fillRect/>
          </a:stretch>
        </p:blipFill>
        <p:spPr>
          <a:xfrm>
            <a:off x="21680" y="2068488"/>
            <a:ext cx="13004800" cy="7152640"/>
          </a:xfrm>
          <a:prstGeom prst="rect">
            <a:avLst/>
          </a:prstGeom>
        </p:spPr>
      </p:pic>
    </p:spTree>
    <p:extLst>
      <p:ext uri="{BB962C8B-B14F-4D97-AF65-F5344CB8AC3E}">
        <p14:creationId xmlns:p14="http://schemas.microsoft.com/office/powerpoint/2010/main" val="28355588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52500" y="444500"/>
            <a:ext cx="11099800" cy="399852"/>
          </a:xfrm>
        </p:spPr>
        <p:txBody>
          <a:bodyPr/>
          <a:lstStyle/>
          <a:p>
            <a:r>
              <a:rPr lang="en-US" altLang="zh-CN" sz="6000" dirty="0"/>
              <a:t>Object </a:t>
            </a:r>
            <a:endParaRPr lang="zh-CN" altLang="en-US" sz="6000" dirty="0"/>
          </a:p>
        </p:txBody>
      </p:sp>
      <p:sp>
        <p:nvSpPr>
          <p:cNvPr id="3" name="内容占位符 2"/>
          <p:cNvSpPr>
            <a:spLocks noGrp="1"/>
          </p:cNvSpPr>
          <p:nvPr>
            <p:ph idx="1"/>
          </p:nvPr>
        </p:nvSpPr>
        <p:spPr>
          <a:xfrm>
            <a:off x="952500" y="2603500"/>
            <a:ext cx="11099800" cy="1913260"/>
          </a:xfrm>
        </p:spPr>
        <p:txBody>
          <a:bodyPr>
            <a:normAutofit/>
          </a:bodyPr>
          <a:lstStyle/>
          <a:p>
            <a:pPr marL="0" indent="0">
              <a:buNone/>
            </a:pPr>
            <a:r>
              <a:rPr lang="en-US" altLang="zh-CN" sz="3200" dirty="0"/>
              <a:t>Data are stored in the active memory of the computer in the forms for “Object” which have name, type and value. You can create an object by “</a:t>
            </a:r>
            <a:r>
              <a:rPr lang="en-US" altLang="zh-CN" sz="3200" i="1" dirty="0"/>
              <a:t>object name</a:t>
            </a:r>
            <a:r>
              <a:rPr lang="en-US" altLang="zh-CN" sz="3200" dirty="0"/>
              <a:t> &lt;- </a:t>
            </a:r>
            <a:r>
              <a:rPr lang="en-US" altLang="zh-CN" sz="3200" i="1" dirty="0"/>
              <a:t>value</a:t>
            </a:r>
            <a:r>
              <a:rPr lang="en-US" altLang="zh-CN" sz="3200" dirty="0"/>
              <a:t>” </a:t>
            </a:r>
          </a:p>
          <a:p>
            <a:endParaRPr lang="en-US" altLang="zh-CN" dirty="0"/>
          </a:p>
          <a:p>
            <a:endParaRPr lang="en-US" altLang="zh-CN" dirty="0"/>
          </a:p>
          <a:p>
            <a:endParaRPr lang="zh-CN" altLang="en-US" dirty="0"/>
          </a:p>
        </p:txBody>
      </p:sp>
      <p:pic>
        <p:nvPicPr>
          <p:cNvPr id="5" name="图片 4">
            <a:extLst>
              <a:ext uri="{FF2B5EF4-FFF2-40B4-BE49-F238E27FC236}">
                <a16:creationId xmlns:a16="http://schemas.microsoft.com/office/drawing/2014/main" id="{3C523342-8AEA-486A-AFAF-18A6729C321A}"/>
              </a:ext>
            </a:extLst>
          </p:cNvPr>
          <p:cNvPicPr>
            <a:picLocks noChangeAspect="1"/>
          </p:cNvPicPr>
          <p:nvPr/>
        </p:nvPicPr>
        <p:blipFill>
          <a:blip r:embed="rId2"/>
          <a:stretch>
            <a:fillRect/>
          </a:stretch>
        </p:blipFill>
        <p:spPr>
          <a:xfrm>
            <a:off x="3190032" y="3004592"/>
            <a:ext cx="5619750" cy="5838825"/>
          </a:xfrm>
          <a:prstGeom prst="rect">
            <a:avLst/>
          </a:prstGeom>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22B60C-79FA-4EEA-B3F2-952E1F6BF389}"/>
              </a:ext>
            </a:extLst>
          </p:cNvPr>
          <p:cNvSpPr>
            <a:spLocks noGrp="1"/>
          </p:cNvSpPr>
          <p:nvPr>
            <p:ph type="title"/>
          </p:nvPr>
        </p:nvSpPr>
        <p:spPr>
          <a:xfrm>
            <a:off x="952500" y="444500"/>
            <a:ext cx="11099800" cy="419100"/>
          </a:xfrm>
        </p:spPr>
        <p:txBody>
          <a:bodyPr/>
          <a:lstStyle/>
          <a:p>
            <a:r>
              <a:rPr lang="en-US" sz="4800" dirty="0"/>
              <a:t>Types of objects</a:t>
            </a:r>
          </a:p>
        </p:txBody>
      </p:sp>
      <p:sp>
        <p:nvSpPr>
          <p:cNvPr id="3" name="内容占位符 2">
            <a:extLst>
              <a:ext uri="{FF2B5EF4-FFF2-40B4-BE49-F238E27FC236}">
                <a16:creationId xmlns:a16="http://schemas.microsoft.com/office/drawing/2014/main" id="{CC040210-5F36-42B1-9F12-ACDC0EF9CBC0}"/>
              </a:ext>
            </a:extLst>
          </p:cNvPr>
          <p:cNvSpPr>
            <a:spLocks noGrp="1"/>
          </p:cNvSpPr>
          <p:nvPr>
            <p:ph idx="1"/>
          </p:nvPr>
        </p:nvSpPr>
        <p:spPr>
          <a:xfrm>
            <a:off x="952500" y="1132384"/>
            <a:ext cx="11099800" cy="7757616"/>
          </a:xfrm>
        </p:spPr>
        <p:txBody>
          <a:bodyPr/>
          <a:lstStyle/>
          <a:p>
            <a:pPr>
              <a:buFont typeface="Arial" panose="020B0604020202020204" pitchFamily="34" charset="0"/>
              <a:buChar char="•"/>
            </a:pPr>
            <a:endParaRPr lang="en-US" sz="1800" dirty="0">
              <a:solidFill>
                <a:srgbClr val="000000"/>
              </a:solidFill>
              <a:latin typeface="Arial" panose="020B0604020202020204" pitchFamily="34" charset="0"/>
            </a:endParaRPr>
          </a:p>
          <a:p>
            <a:pPr>
              <a:buFont typeface="Arial" panose="020B0604020202020204" pitchFamily="34" charset="0"/>
              <a:buChar char="•"/>
            </a:pPr>
            <a:r>
              <a:rPr lang="en-US" sz="1800" dirty="0">
                <a:solidFill>
                  <a:srgbClr val="000000"/>
                </a:solidFill>
                <a:latin typeface="Arial" panose="020B0604020202020204" pitchFamily="34" charset="0"/>
              </a:rPr>
              <a:t>Vectors: These are one-dimensional sequences of elements of the same mode. For example, this could be vector of length 26 (i.e. one containing 26 elements) where each element is a letter in the alphabet.</a:t>
            </a:r>
          </a:p>
          <a:p>
            <a:pPr>
              <a:buFont typeface="Arial" panose="020B0604020202020204" pitchFamily="34" charset="0"/>
              <a:buChar char="•"/>
            </a:pPr>
            <a:r>
              <a:rPr lang="en-US" sz="1800" dirty="0">
                <a:solidFill>
                  <a:srgbClr val="000000"/>
                </a:solidFill>
                <a:latin typeface="Arial" panose="020B0604020202020204" pitchFamily="34" charset="0"/>
              </a:rPr>
              <a:t>Matrices &amp; Arrays: These are two dimensional rectangular objects (matrices) and higher dimensional rectangular objects (arrays). All elements of matrices or arrays have to be of the same mode.</a:t>
            </a:r>
          </a:p>
          <a:p>
            <a:pPr>
              <a:buFont typeface="Arial" panose="020B0604020202020204" pitchFamily="34" charset="0"/>
              <a:buChar char="•"/>
            </a:pPr>
            <a:r>
              <a:rPr lang="en-US" sz="1800" dirty="0">
                <a:solidFill>
                  <a:srgbClr val="000000"/>
                </a:solidFill>
                <a:latin typeface="Arial" panose="020B0604020202020204" pitchFamily="34" charset="0"/>
              </a:rPr>
              <a:t>Lists: Lists are like vectors but they do not have to contain elements of the same mode. The first element of a list could be a vector of the 26 letters of the alphabet. The second element could contain a vector of all the prime numbers below 1000. A third could be a 2 by 7 matrix.</a:t>
            </a:r>
          </a:p>
          <a:p>
            <a:pPr>
              <a:buFont typeface="Arial" panose="020B0604020202020204" pitchFamily="34" charset="0"/>
              <a:buChar char="•"/>
            </a:pPr>
            <a:r>
              <a:rPr lang="en-US" sz="1800" dirty="0">
                <a:solidFill>
                  <a:srgbClr val="000000"/>
                </a:solidFill>
                <a:latin typeface="Arial" panose="020B0604020202020204" pitchFamily="34" charset="0"/>
              </a:rPr>
              <a:t>Data Frames: Data frames are best understood as special matrices (technically they are a type of list). For most applications involving datasets you will use data frames. They are two dimensional containers with rows corresponding to observations and columns corresponding to variables.</a:t>
            </a:r>
          </a:p>
          <a:p>
            <a:pPr>
              <a:buFont typeface="Arial" panose="020B0604020202020204" pitchFamily="34" charset="0"/>
              <a:buChar char="•"/>
            </a:pPr>
            <a:r>
              <a:rPr lang="en-US" sz="1800" dirty="0">
                <a:solidFill>
                  <a:srgbClr val="000000"/>
                </a:solidFill>
                <a:latin typeface="Arial" panose="020B0604020202020204" pitchFamily="34" charset="0"/>
              </a:rPr>
              <a:t>Factors: Factors are vectors to classify categorical data. They behave differently than vectors containing numerical, integer, or character elements.</a:t>
            </a:r>
          </a:p>
          <a:p>
            <a:endParaRPr lang="en-US" sz="1800" dirty="0"/>
          </a:p>
        </p:txBody>
      </p:sp>
    </p:spTree>
    <p:extLst>
      <p:ext uri="{BB962C8B-B14F-4D97-AF65-F5344CB8AC3E}">
        <p14:creationId xmlns:p14="http://schemas.microsoft.com/office/powerpoint/2010/main" val="75436219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52500" y="116841"/>
            <a:ext cx="11099800" cy="1375583"/>
          </a:xfrm>
        </p:spPr>
        <p:txBody>
          <a:bodyPr/>
          <a:lstStyle/>
          <a:p>
            <a:r>
              <a:rPr lang="en-US" altLang="zh-CN" sz="4800" dirty="0"/>
              <a:t>Vectors, assignment and calculation</a:t>
            </a:r>
            <a:endParaRPr lang="zh-CN" altLang="en-US" sz="4800" dirty="0"/>
          </a:p>
        </p:txBody>
      </p:sp>
      <p:pic>
        <p:nvPicPr>
          <p:cNvPr id="4" name="图片 3">
            <a:extLst>
              <a:ext uri="{FF2B5EF4-FFF2-40B4-BE49-F238E27FC236}">
                <a16:creationId xmlns:a16="http://schemas.microsoft.com/office/drawing/2014/main" id="{52E13EE6-FDEA-4B64-BF23-45F2A28C03DD}"/>
              </a:ext>
            </a:extLst>
          </p:cNvPr>
          <p:cNvPicPr>
            <a:picLocks noChangeAspect="1"/>
          </p:cNvPicPr>
          <p:nvPr/>
        </p:nvPicPr>
        <p:blipFill>
          <a:blip r:embed="rId2"/>
          <a:stretch>
            <a:fillRect/>
          </a:stretch>
        </p:blipFill>
        <p:spPr>
          <a:xfrm>
            <a:off x="1821880" y="1852464"/>
            <a:ext cx="9591675" cy="7286625"/>
          </a:xfrm>
          <a:prstGeom prst="rect">
            <a:avLst/>
          </a:prstGeom>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52500" y="444500"/>
            <a:ext cx="11099800" cy="759892"/>
          </a:xfrm>
        </p:spPr>
        <p:txBody>
          <a:bodyPr/>
          <a:lstStyle/>
          <a:p>
            <a:r>
              <a:rPr lang="en-US" altLang="zh-CN" sz="6000" dirty="0"/>
              <a:t>Arrays, Matrix and </a:t>
            </a:r>
            <a:r>
              <a:rPr lang="en-US" altLang="zh-CN" sz="6000" dirty="0" err="1"/>
              <a:t>Dataframe</a:t>
            </a:r>
            <a:r>
              <a:rPr lang="en-US" altLang="zh-CN" sz="6000" dirty="0"/>
              <a:t> </a:t>
            </a:r>
            <a:endParaRPr lang="zh-CN" altLang="en-US" sz="6000" dirty="0"/>
          </a:p>
        </p:txBody>
      </p:sp>
      <p:sp>
        <p:nvSpPr>
          <p:cNvPr id="3" name="内容占位符 2"/>
          <p:cNvSpPr>
            <a:spLocks noGrp="1"/>
          </p:cNvSpPr>
          <p:nvPr>
            <p:ph idx="1"/>
          </p:nvPr>
        </p:nvSpPr>
        <p:spPr/>
        <p:txBody>
          <a:bodyPr>
            <a:normAutofit/>
          </a:bodyPr>
          <a:lstStyle/>
          <a:p>
            <a:endParaRPr lang="en-US" altLang="zh-CN" dirty="0"/>
          </a:p>
          <a:p>
            <a:pPr>
              <a:buNone/>
            </a:pPr>
            <a:endParaRPr lang="zh-CN" altLang="en-US" dirty="0"/>
          </a:p>
        </p:txBody>
      </p:sp>
      <p:pic>
        <p:nvPicPr>
          <p:cNvPr id="4" name="图片 3">
            <a:extLst>
              <a:ext uri="{FF2B5EF4-FFF2-40B4-BE49-F238E27FC236}">
                <a16:creationId xmlns:a16="http://schemas.microsoft.com/office/drawing/2014/main" id="{E21315A2-4844-4557-8A68-B544E397DD8C}"/>
              </a:ext>
            </a:extLst>
          </p:cNvPr>
          <p:cNvPicPr>
            <a:picLocks noChangeAspect="1"/>
          </p:cNvPicPr>
          <p:nvPr/>
        </p:nvPicPr>
        <p:blipFill>
          <a:blip r:embed="rId2"/>
          <a:stretch>
            <a:fillRect/>
          </a:stretch>
        </p:blipFill>
        <p:spPr>
          <a:xfrm>
            <a:off x="4126136" y="1636440"/>
            <a:ext cx="4320480" cy="7543177"/>
          </a:xfrm>
          <a:prstGeom prst="rect">
            <a:avLst/>
          </a:prstGeom>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29792" y="628328"/>
            <a:ext cx="11099800" cy="543868"/>
          </a:xfrm>
        </p:spPr>
        <p:txBody>
          <a:bodyPr/>
          <a:lstStyle/>
          <a:p>
            <a:r>
              <a:rPr lang="en-US" altLang="zh-CN" dirty="0"/>
              <a:t>Creating scatter plots</a:t>
            </a:r>
            <a:endParaRPr lang="zh-CN" altLang="en-US" dirty="0"/>
          </a:p>
        </p:txBody>
      </p:sp>
      <p:sp>
        <p:nvSpPr>
          <p:cNvPr id="3" name="内容占位符 2"/>
          <p:cNvSpPr>
            <a:spLocks noGrp="1"/>
          </p:cNvSpPr>
          <p:nvPr>
            <p:ph idx="1"/>
          </p:nvPr>
        </p:nvSpPr>
        <p:spPr>
          <a:xfrm>
            <a:off x="257819" y="2788568"/>
            <a:ext cx="4940665" cy="4846340"/>
          </a:xfrm>
        </p:spPr>
        <p:txBody>
          <a:bodyPr>
            <a:normAutofit fontScale="55000" lnSpcReduction="20000"/>
          </a:bodyPr>
          <a:lstStyle/>
          <a:p>
            <a:r>
              <a:rPr lang="en-US" altLang="zh-CN" dirty="0"/>
              <a:t>data() #see the inside dataset </a:t>
            </a:r>
          </a:p>
          <a:p>
            <a:r>
              <a:rPr lang="en-US" altLang="zh-CN" dirty="0"/>
              <a:t>cars</a:t>
            </a:r>
          </a:p>
          <a:p>
            <a:r>
              <a:rPr lang="en-US" altLang="zh-CN" dirty="0"/>
              <a:t>plot(</a:t>
            </a:r>
            <a:r>
              <a:rPr lang="en-US" altLang="zh-CN" dirty="0" err="1"/>
              <a:t>cars$dist~cars$speed</a:t>
            </a:r>
            <a:r>
              <a:rPr lang="en-US" altLang="zh-CN" dirty="0"/>
              <a:t>)</a:t>
            </a:r>
          </a:p>
          <a:p>
            <a:r>
              <a:rPr lang="en-US" altLang="zh-CN" dirty="0"/>
              <a:t>plot(</a:t>
            </a:r>
            <a:r>
              <a:rPr lang="en-US" altLang="zh-CN" dirty="0" err="1"/>
              <a:t>cars$speed,cars$dist</a:t>
            </a:r>
            <a:r>
              <a:rPr lang="en-US" altLang="zh-CN" dirty="0"/>
              <a:t>)</a:t>
            </a:r>
          </a:p>
          <a:p>
            <a:r>
              <a:rPr lang="en-US" altLang="zh-CN" dirty="0"/>
              <a:t>plot(</a:t>
            </a:r>
            <a:r>
              <a:rPr lang="en-US" altLang="zh-CN" dirty="0" err="1"/>
              <a:t>cars$dist~cars$speed</a:t>
            </a:r>
            <a:r>
              <a:rPr lang="en-US" altLang="zh-CN" dirty="0"/>
              <a:t>, main="Relationship between car distance &amp; speed", </a:t>
            </a:r>
            <a:r>
              <a:rPr lang="en-US" altLang="zh-CN" dirty="0" err="1"/>
              <a:t>xlab</a:t>
            </a:r>
            <a:r>
              <a:rPr lang="en-US" altLang="zh-CN" dirty="0"/>
              <a:t>="Speed (miles per hour)", </a:t>
            </a:r>
            <a:r>
              <a:rPr lang="en-US" altLang="zh-CN" dirty="0" err="1"/>
              <a:t>ylab</a:t>
            </a:r>
            <a:r>
              <a:rPr lang="en-US" altLang="zh-CN" dirty="0"/>
              <a:t>="Distance travelled (miles)", </a:t>
            </a:r>
            <a:r>
              <a:rPr lang="en-US" altLang="zh-CN" dirty="0" err="1"/>
              <a:t>xlim</a:t>
            </a:r>
            <a:r>
              <a:rPr lang="en-US" altLang="zh-CN" dirty="0"/>
              <a:t>=c(0,30), </a:t>
            </a:r>
            <a:r>
              <a:rPr lang="en-US" altLang="zh-CN" dirty="0" err="1"/>
              <a:t>ylim</a:t>
            </a:r>
            <a:r>
              <a:rPr lang="en-US" altLang="zh-CN" dirty="0"/>
              <a:t>=c(0,140), col="red", </a:t>
            </a:r>
            <a:r>
              <a:rPr lang="en-US" altLang="zh-CN" dirty="0" err="1"/>
              <a:t>pch</a:t>
            </a:r>
            <a:r>
              <a:rPr lang="en-US" altLang="zh-CN" dirty="0"/>
              <a:t>=19) </a:t>
            </a:r>
          </a:p>
          <a:p>
            <a:endParaRPr lang="zh-CN" altLang="en-US" dirty="0"/>
          </a:p>
        </p:txBody>
      </p:sp>
      <p:pic>
        <p:nvPicPr>
          <p:cNvPr id="4" name="图片 3">
            <a:extLst>
              <a:ext uri="{FF2B5EF4-FFF2-40B4-BE49-F238E27FC236}">
                <a16:creationId xmlns:a16="http://schemas.microsoft.com/office/drawing/2014/main" id="{4DBB5B96-7CD3-454D-B914-A16F3154B21B}"/>
              </a:ext>
            </a:extLst>
          </p:cNvPr>
          <p:cNvPicPr>
            <a:picLocks noChangeAspect="1"/>
          </p:cNvPicPr>
          <p:nvPr/>
        </p:nvPicPr>
        <p:blipFill>
          <a:blip r:embed="rId2"/>
          <a:stretch>
            <a:fillRect/>
          </a:stretch>
        </p:blipFill>
        <p:spPr>
          <a:xfrm>
            <a:off x="5710312" y="1852464"/>
            <a:ext cx="7056784" cy="7362825"/>
          </a:xfrm>
          <a:prstGeom prst="rect">
            <a:avLst/>
          </a:prstGeom>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nvSpPr>
        <p:spPr>
          <a:xfrm>
            <a:off x="1082967" y="6060038"/>
            <a:ext cx="11099800" cy="2159000"/>
          </a:xfrm>
          <a:prstGeom prst="rect">
            <a:avLst/>
          </a:prstGeom>
          <a:noFill/>
          <a:ln w="12700">
            <a:noFill/>
            <a:miter lim="400000"/>
          </a:ln>
        </p:spPr>
        <p:txBody>
          <a:bodyPr vert="horz" wrap="square" lIns="0" tIns="0" rIns="0" bIns="0" numCol="1" anchor="ctr" anchorCtr="0" compatLnSpc="1"/>
          <a:lstStyle>
            <a:lvl1pPr algn="ctr" defTabSz="582295" rtl="0" eaLnBrk="0" fontAlgn="base" hangingPunct="0">
              <a:spcBef>
                <a:spcPct val="0"/>
              </a:spcBef>
              <a:spcAft>
                <a:spcPct val="0"/>
              </a:spcAft>
              <a:defRPr sz="8000" kern="1200">
                <a:solidFill>
                  <a:schemeClr val="tx2"/>
                </a:solidFill>
                <a:latin typeface="+mj-lt"/>
                <a:ea typeface="+mj-ea"/>
                <a:cs typeface="+mj-cs"/>
              </a:defRPr>
            </a:lvl1pPr>
            <a:lvl2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2pPr>
            <a:lvl3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3pPr>
            <a:lvl4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4pPr>
            <a:lvl5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5pPr>
            <a:lvl6pPr marL="457200" algn="ctr" defTabSz="582295" rtl="0" eaLnBrk="0" fontAlgn="base" hangingPunct="0">
              <a:spcBef>
                <a:spcPct val="0"/>
              </a:spcBef>
              <a:spcAft>
                <a:spcPct val="0"/>
              </a:spcAft>
              <a:defRPr sz="8000">
                <a:solidFill>
                  <a:schemeClr val="tx2"/>
                </a:solidFill>
                <a:latin typeface="Helvetica Light"/>
                <a:ea typeface="Helvetica Light"/>
                <a:cs typeface="Helvetica Light"/>
              </a:defRPr>
            </a:lvl6pPr>
            <a:lvl7pPr marL="914400" algn="ctr" defTabSz="582295" rtl="0" eaLnBrk="0" fontAlgn="base" hangingPunct="0">
              <a:spcBef>
                <a:spcPct val="0"/>
              </a:spcBef>
              <a:spcAft>
                <a:spcPct val="0"/>
              </a:spcAft>
              <a:defRPr sz="8000">
                <a:solidFill>
                  <a:schemeClr val="tx2"/>
                </a:solidFill>
                <a:latin typeface="Helvetica Light"/>
                <a:ea typeface="Helvetica Light"/>
                <a:cs typeface="Helvetica Light"/>
              </a:defRPr>
            </a:lvl7pPr>
            <a:lvl8pPr marL="1371600" algn="ctr" defTabSz="582295" rtl="0" eaLnBrk="0" fontAlgn="base" hangingPunct="0">
              <a:spcBef>
                <a:spcPct val="0"/>
              </a:spcBef>
              <a:spcAft>
                <a:spcPct val="0"/>
              </a:spcAft>
              <a:defRPr sz="8000">
                <a:solidFill>
                  <a:schemeClr val="tx2"/>
                </a:solidFill>
                <a:latin typeface="Helvetica Light"/>
                <a:ea typeface="Helvetica Light"/>
                <a:cs typeface="Helvetica Light"/>
              </a:defRPr>
            </a:lvl8pPr>
            <a:lvl9pPr marL="1828800" algn="ctr" defTabSz="582295" rtl="0" eaLnBrk="0" fontAlgn="base" hangingPunct="0">
              <a:spcBef>
                <a:spcPct val="0"/>
              </a:spcBef>
              <a:spcAft>
                <a:spcPct val="0"/>
              </a:spcAft>
              <a:defRPr sz="8000">
                <a:solidFill>
                  <a:schemeClr val="tx2"/>
                </a:solidFill>
                <a:latin typeface="Helvetica Light"/>
                <a:ea typeface="Helvetica Light"/>
                <a:cs typeface="Helvetica Light"/>
              </a:defRPr>
            </a:lvl9pPr>
          </a:lstStyle>
          <a:p>
            <a:pPr eaLnBrk="1" hangingPunct="1"/>
            <a:r>
              <a:rPr lang="en-US" altLang="zh-CN">
                <a:solidFill>
                  <a:srgbClr val="000000"/>
                </a:solidFill>
              </a:rPr>
              <a:t> </a:t>
            </a:r>
          </a:p>
        </p:txBody>
      </p:sp>
      <p:sp>
        <p:nvSpPr>
          <p:cNvPr id="2" name="文本框 1"/>
          <p:cNvSpPr txBox="1"/>
          <p:nvPr/>
        </p:nvSpPr>
        <p:spPr>
          <a:xfrm>
            <a:off x="1173808" y="1636440"/>
            <a:ext cx="11031855" cy="6001643"/>
          </a:xfrm>
          <a:prstGeom prst="rect">
            <a:avLst/>
          </a:prstGeom>
          <a:noFill/>
        </p:spPr>
        <p:txBody>
          <a:bodyPr wrap="square" rtlCol="0">
            <a:spAutoFit/>
          </a:bodyPr>
          <a:lstStyle/>
          <a:p>
            <a:r>
              <a:rPr lang="en-US" sz="4000" dirty="0">
                <a:hlinkClick r:id="rId2"/>
              </a:rPr>
              <a:t>http://cis.hku.hk/tutorial/OMICs_2022.html</a:t>
            </a:r>
            <a:endParaRPr lang="en-US" altLang="zh-CN" sz="4000" dirty="0"/>
          </a:p>
          <a:p>
            <a:endParaRPr lang="en-US" altLang="zh-CN" sz="4000" dirty="0"/>
          </a:p>
          <a:p>
            <a:r>
              <a:rPr lang="en-US" altLang="zh-CN" sz="4000" dirty="0"/>
              <a:t>Practice time</a:t>
            </a:r>
          </a:p>
          <a:p>
            <a:endParaRPr lang="en-US" altLang="zh-CN" sz="4000" dirty="0"/>
          </a:p>
          <a:p>
            <a:r>
              <a:rPr lang="en-US" altLang="zh-CN" sz="4000" dirty="0"/>
              <a:t>Save the screenshots of the questions and exercises in a report, and email them to </a:t>
            </a:r>
            <a:r>
              <a:rPr lang="en-US" sz="2400" b="1" u="sng" dirty="0"/>
              <a:t>biol4417omics@gmail.com</a:t>
            </a:r>
            <a:endParaRPr lang="en-US" altLang="zh-CN" sz="4800" dirty="0"/>
          </a:p>
          <a:p>
            <a:endParaRPr lang="en-US" altLang="zh-CN" sz="4000" dirty="0"/>
          </a:p>
          <a:p>
            <a:r>
              <a:rPr lang="en-US" altLang="zh-CN" sz="4000" dirty="0"/>
              <a:t>Try and finish the tutorials of regression analysis</a:t>
            </a:r>
          </a:p>
          <a:p>
            <a:endParaRPr lang="en-US" altLang="zh-CN" sz="4000" dirty="0"/>
          </a:p>
        </p:txBody>
      </p:sp>
    </p:spTree>
    <p:extLst>
      <p:ext uri="{BB962C8B-B14F-4D97-AF65-F5344CB8AC3E}">
        <p14:creationId xmlns:p14="http://schemas.microsoft.com/office/powerpoint/2010/main" val="45457616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52500" y="444500"/>
            <a:ext cx="11099800" cy="1047924"/>
          </a:xfrm>
        </p:spPr>
        <p:txBody>
          <a:bodyPr/>
          <a:lstStyle/>
          <a:p>
            <a:r>
              <a:rPr lang="en-US" altLang="zh-CN" sz="4400" dirty="0" err="1"/>
              <a:t>ChIP</a:t>
            </a:r>
            <a:r>
              <a:rPr lang="en-US" altLang="zh-CN" sz="4400" dirty="0"/>
              <a:t>-seq analysis: an integrative practice</a:t>
            </a:r>
            <a:endParaRPr lang="zh-CN" altLang="en-US" sz="4400" dirty="0"/>
          </a:p>
        </p:txBody>
      </p:sp>
      <p:sp>
        <p:nvSpPr>
          <p:cNvPr id="3" name="内容占位符 2"/>
          <p:cNvSpPr>
            <a:spLocks noGrp="1"/>
          </p:cNvSpPr>
          <p:nvPr>
            <p:ph idx="1"/>
          </p:nvPr>
        </p:nvSpPr>
        <p:spPr>
          <a:xfrm>
            <a:off x="952500" y="1492424"/>
            <a:ext cx="11099800" cy="7397576"/>
          </a:xfrm>
        </p:spPr>
        <p:txBody>
          <a:bodyPr/>
          <a:lstStyle/>
          <a:p>
            <a:endParaRPr lang="en-US" altLang="zh-CN" dirty="0"/>
          </a:p>
          <a:p>
            <a:r>
              <a:rPr lang="en-US" altLang="zh-CN" dirty="0"/>
              <a:t>An integrative practice involving Linux, bowtie, R, </a:t>
            </a:r>
            <a:r>
              <a:rPr lang="en-US" altLang="zh-CN" dirty="0" err="1"/>
              <a:t>cytoscape</a:t>
            </a:r>
            <a:r>
              <a:rPr lang="en-US" altLang="zh-CN" dirty="0"/>
              <a:t> to analyze ChIP-seq data</a:t>
            </a:r>
          </a:p>
          <a:p>
            <a:r>
              <a:rPr lang="en-US" sz="2000" dirty="0" err="1"/>
              <a:t>ChIP</a:t>
            </a:r>
            <a:r>
              <a:rPr lang="en-US" sz="2000" dirty="0"/>
              <a:t>-seq is a method that allows to identify genome-wide occupancy patterns of proteins of interest such as transcription factors, chromatin binding proteins, histones, DNA / RNA polymerases etc.</a:t>
            </a:r>
            <a:br>
              <a:rPr lang="en-US" sz="2000" dirty="0"/>
            </a:br>
            <a:endParaRPr lang="en-US" sz="2000" dirty="0"/>
          </a:p>
          <a:p>
            <a:br>
              <a:rPr lang="en-US" sz="2000" dirty="0"/>
            </a:br>
            <a:r>
              <a:rPr lang="en-US" sz="2000" dirty="0"/>
              <a:t>In this tutorial, we will use data come </a:t>
            </a:r>
            <a:r>
              <a:rPr lang="en-US" sz="2000" b="1" dirty="0"/>
              <a:t>from ENCODE project </a:t>
            </a:r>
            <a:r>
              <a:rPr lang="en-US" sz="2000" dirty="0"/>
              <a:t>(</a:t>
            </a:r>
            <a:r>
              <a:rPr lang="en-US" sz="2000" dirty="0">
                <a:hlinkClick r:id="rId2"/>
              </a:rPr>
              <a:t>ENCSR000BOT</a:t>
            </a:r>
            <a:r>
              <a:rPr lang="en-US" sz="2000" dirty="0"/>
              <a:t>). It is a </a:t>
            </a:r>
            <a:r>
              <a:rPr lang="en-US" sz="2000" dirty="0" err="1"/>
              <a:t>ChIP</a:t>
            </a:r>
            <a:r>
              <a:rPr lang="en-US" sz="2000" dirty="0"/>
              <a:t>-seq library prepared to analyze the REST transcription factor </a:t>
            </a:r>
            <a:r>
              <a:rPr lang="en-US" sz="2000" b="1" dirty="0"/>
              <a:t>in human HepG2 cells</a:t>
            </a:r>
            <a:r>
              <a:rPr lang="en-US" sz="2000" dirty="0"/>
              <a:t>. To shorten computational time required to run steps in this tutorial we scaled down dataset by keeping reads mapping to </a:t>
            </a:r>
            <a:r>
              <a:rPr lang="en-US" sz="2000" dirty="0">
                <a:solidFill>
                  <a:srgbClr val="FF0000"/>
                </a:solidFill>
              </a:rPr>
              <a:t>chromosome 20 only</a:t>
            </a:r>
            <a:r>
              <a:rPr lang="en-US" sz="2000" dirty="0"/>
              <a:t>.</a:t>
            </a:r>
            <a:endParaRPr lang="en-US" altLang="zh-CN" sz="2000" dirty="0"/>
          </a:p>
          <a:p>
            <a:pPr marL="0" indent="0">
              <a:buNone/>
            </a:pPr>
            <a:endParaRPr lang="en-US" altLang="zh-CN" dirty="0"/>
          </a:p>
          <a:p>
            <a:endParaRPr lang="en-US" altLang="zh-CN" dirty="0"/>
          </a:p>
          <a:p>
            <a:endParaRPr lang="zh-CN" altLang="en-US" dirty="0"/>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ak calling with MACS2 | Introduction to ChIP-Seq using high-performance  computing">
            <a:extLst>
              <a:ext uri="{FF2B5EF4-FFF2-40B4-BE49-F238E27FC236}">
                <a16:creationId xmlns:a16="http://schemas.microsoft.com/office/drawing/2014/main" id="{F3ED6AB6-CD26-4C5C-BE96-51113575E6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9912" y="1276400"/>
            <a:ext cx="9058275" cy="689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45343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B1C608-73A4-4129-B778-8088C4DF4FF4}"/>
              </a:ext>
            </a:extLst>
          </p:cNvPr>
          <p:cNvSpPr>
            <a:spLocks noGrp="1"/>
          </p:cNvSpPr>
          <p:nvPr>
            <p:ph type="title"/>
          </p:nvPr>
        </p:nvSpPr>
        <p:spPr/>
        <p:txBody>
          <a:bodyPr/>
          <a:lstStyle/>
          <a:p>
            <a:r>
              <a:rPr lang="en-US" dirty="0"/>
              <a:t>1. Prepare inputs</a:t>
            </a:r>
          </a:p>
        </p:txBody>
      </p:sp>
      <p:sp>
        <p:nvSpPr>
          <p:cNvPr id="3" name="内容占位符 2">
            <a:extLst>
              <a:ext uri="{FF2B5EF4-FFF2-40B4-BE49-F238E27FC236}">
                <a16:creationId xmlns:a16="http://schemas.microsoft.com/office/drawing/2014/main" id="{9A892F74-34C9-4A88-A2F3-9E8FE9F34E3B}"/>
              </a:ext>
            </a:extLst>
          </p:cNvPr>
          <p:cNvSpPr>
            <a:spLocks noGrp="1"/>
          </p:cNvSpPr>
          <p:nvPr>
            <p:ph idx="1"/>
          </p:nvPr>
        </p:nvSpPr>
        <p:spPr/>
        <p:txBody>
          <a:bodyPr/>
          <a:lstStyle/>
          <a:p>
            <a:r>
              <a:rPr lang="en-US" dirty="0"/>
              <a:t>Use the “</a:t>
            </a:r>
            <a:r>
              <a:rPr lang="en-US" dirty="0" err="1"/>
              <a:t>mkdir</a:t>
            </a:r>
            <a:r>
              <a:rPr lang="en-US" dirty="0"/>
              <a:t>” command to create a new directory for your working files, and “cd” into it.</a:t>
            </a:r>
          </a:p>
          <a:p>
            <a:r>
              <a:rPr lang="en-US" dirty="0"/>
              <a:t>Use the “ln” command to link the raw data, reference genome to your working directory</a:t>
            </a:r>
          </a:p>
        </p:txBody>
      </p:sp>
    </p:spTree>
    <p:extLst>
      <p:ext uri="{BB962C8B-B14F-4D97-AF65-F5344CB8AC3E}">
        <p14:creationId xmlns:p14="http://schemas.microsoft.com/office/powerpoint/2010/main" val="348078736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p:cNvSpPr>
          <p:nvPr>
            <p:ph type="title" idx="4294967295"/>
          </p:nvPr>
        </p:nvSpPr>
        <p:spPr>
          <a:xfrm>
            <a:off x="952500" y="444500"/>
            <a:ext cx="11099800" cy="831900"/>
          </a:xfrm>
        </p:spPr>
        <p:txBody>
          <a:bodyPr/>
          <a:lstStyle/>
          <a:p>
            <a:pPr eaLnBrk="1" hangingPunct="1"/>
            <a:r>
              <a:rPr lang="en-US" altLang="zh-CN" sz="6000" dirty="0">
                <a:solidFill>
                  <a:srgbClr val="000000"/>
                </a:solidFill>
              </a:rPr>
              <a:t>Biomedical data</a:t>
            </a:r>
            <a:endParaRPr lang="zh-CN" altLang="zh-CN" sz="6000" dirty="0">
              <a:solidFill>
                <a:srgbClr val="000000"/>
              </a:solidFill>
            </a:endParaRPr>
          </a:p>
        </p:txBody>
      </p:sp>
      <p:sp>
        <p:nvSpPr>
          <p:cNvPr id="3075" name="Rectangle 3"/>
          <p:cNvSpPr>
            <a:spLocks noGrp="1"/>
          </p:cNvSpPr>
          <p:nvPr>
            <p:ph type="body" idx="4294967295"/>
          </p:nvPr>
        </p:nvSpPr>
        <p:spPr>
          <a:xfrm>
            <a:off x="785931" y="1383055"/>
            <a:ext cx="11387455" cy="6987490"/>
          </a:xfrm>
        </p:spPr>
        <p:txBody>
          <a:bodyPr anchor="t"/>
          <a:lstStyle/>
          <a:p>
            <a:pPr eaLnBrk="1" hangingPunct="1"/>
            <a:r>
              <a:rPr lang="en-US" altLang="zh-CN" dirty="0">
                <a:solidFill>
                  <a:srgbClr val="000000"/>
                </a:solidFill>
              </a:rPr>
              <a:t>One of the most basic tasks in bioinformatics is </a:t>
            </a:r>
            <a:r>
              <a:rPr lang="en-US" altLang="zh-CN" dirty="0">
                <a:solidFill>
                  <a:srgbClr val="000000"/>
                </a:solidFill>
                <a:sym typeface="+mn-ea"/>
              </a:rPr>
              <a:t>data mining, that need to store and handle</a:t>
            </a:r>
            <a:r>
              <a:rPr lang="en-US" altLang="zh-CN" dirty="0">
                <a:solidFill>
                  <a:srgbClr val="000000"/>
                </a:solidFill>
              </a:rPr>
              <a:t> big data.</a:t>
            </a:r>
          </a:p>
          <a:p>
            <a:pPr eaLnBrk="1" hangingPunct="1"/>
            <a:endParaRPr lang="zh-CN" altLang="zh-CN" dirty="0"/>
          </a:p>
          <a:p>
            <a:pPr eaLnBrk="1" hangingPunct="1"/>
            <a:endParaRPr lang="zh-CN" altLang="zh-CN" dirty="0">
              <a:solidFill>
                <a:srgbClr val="000000"/>
              </a:solidFill>
            </a:endParaRPr>
          </a:p>
        </p:txBody>
      </p:sp>
      <p:pic>
        <p:nvPicPr>
          <p:cNvPr id="2" name="图片 1" descr="A9]@T{3OWGG%NI%B7$WCBR7"/>
          <p:cNvPicPr>
            <a:picLocks noChangeAspect="1"/>
          </p:cNvPicPr>
          <p:nvPr/>
        </p:nvPicPr>
        <p:blipFill>
          <a:blip r:embed="rId2"/>
          <a:stretch>
            <a:fillRect/>
          </a:stretch>
        </p:blipFill>
        <p:spPr>
          <a:xfrm>
            <a:off x="921482" y="2572544"/>
            <a:ext cx="4657090" cy="3618865"/>
          </a:xfrm>
          <a:prstGeom prst="rect">
            <a:avLst/>
          </a:prstGeom>
        </p:spPr>
      </p:pic>
      <p:pic>
        <p:nvPicPr>
          <p:cNvPr id="3" name="图片 2" descr="M9U{8OA[)3]K~O_CRZ6KQ%9"/>
          <p:cNvPicPr>
            <a:picLocks noChangeAspect="1"/>
          </p:cNvPicPr>
          <p:nvPr/>
        </p:nvPicPr>
        <p:blipFill>
          <a:blip r:embed="rId3"/>
          <a:stretch>
            <a:fillRect/>
          </a:stretch>
        </p:blipFill>
        <p:spPr>
          <a:xfrm>
            <a:off x="6168201" y="2716560"/>
            <a:ext cx="5523865" cy="3180715"/>
          </a:xfrm>
          <a:prstGeom prst="rect">
            <a:avLst/>
          </a:prstGeom>
        </p:spPr>
      </p:pic>
      <p:pic>
        <p:nvPicPr>
          <p:cNvPr id="4" name="图片 3"/>
          <p:cNvPicPr>
            <a:picLocks noChangeAspect="1"/>
          </p:cNvPicPr>
          <p:nvPr/>
        </p:nvPicPr>
        <p:blipFill>
          <a:blip r:embed="rId4"/>
          <a:stretch>
            <a:fillRect/>
          </a:stretch>
        </p:blipFill>
        <p:spPr>
          <a:xfrm>
            <a:off x="663714" y="6393934"/>
            <a:ext cx="5389245" cy="3347085"/>
          </a:xfrm>
          <a:prstGeom prst="rect">
            <a:avLst/>
          </a:prstGeom>
        </p:spPr>
      </p:pic>
      <p:pic>
        <p:nvPicPr>
          <p:cNvPr id="6" name="图片 5">
            <a:extLst>
              <a:ext uri="{FF2B5EF4-FFF2-40B4-BE49-F238E27FC236}">
                <a16:creationId xmlns:a16="http://schemas.microsoft.com/office/drawing/2014/main" id="{3F6A7BD4-1F29-4567-9BCE-3F3736576501}"/>
              </a:ext>
            </a:extLst>
          </p:cNvPr>
          <p:cNvPicPr>
            <a:picLocks noChangeAspect="1"/>
          </p:cNvPicPr>
          <p:nvPr/>
        </p:nvPicPr>
        <p:blipFill>
          <a:blip r:embed="rId5"/>
          <a:stretch>
            <a:fillRect/>
          </a:stretch>
        </p:blipFill>
        <p:spPr>
          <a:xfrm>
            <a:off x="7078464" y="6129406"/>
            <a:ext cx="3960440" cy="3674635"/>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E4418E-A5B8-4209-B06D-AE7A812A7356}"/>
              </a:ext>
            </a:extLst>
          </p:cNvPr>
          <p:cNvSpPr>
            <a:spLocks noGrp="1"/>
          </p:cNvSpPr>
          <p:nvPr>
            <p:ph type="title"/>
          </p:nvPr>
        </p:nvSpPr>
        <p:spPr/>
        <p:txBody>
          <a:bodyPr/>
          <a:lstStyle/>
          <a:p>
            <a:r>
              <a:rPr lang="en-US" altLang="zh-CN" dirty="0"/>
              <a:t>2. Sequence alignment</a:t>
            </a:r>
            <a:endParaRPr lang="en-US" dirty="0"/>
          </a:p>
        </p:txBody>
      </p:sp>
      <p:sp>
        <p:nvSpPr>
          <p:cNvPr id="3" name="内容占位符 2">
            <a:extLst>
              <a:ext uri="{FF2B5EF4-FFF2-40B4-BE49-F238E27FC236}">
                <a16:creationId xmlns:a16="http://schemas.microsoft.com/office/drawing/2014/main" id="{D2CC44E4-6AA2-4919-8CA4-D96C54BD56BE}"/>
              </a:ext>
            </a:extLst>
          </p:cNvPr>
          <p:cNvSpPr>
            <a:spLocks noGrp="1"/>
          </p:cNvSpPr>
          <p:nvPr>
            <p:ph idx="1"/>
          </p:nvPr>
        </p:nvSpPr>
        <p:spPr>
          <a:xfrm>
            <a:off x="885776" y="2595251"/>
            <a:ext cx="11099800" cy="6286500"/>
          </a:xfrm>
        </p:spPr>
        <p:txBody>
          <a:bodyPr/>
          <a:lstStyle/>
          <a:p>
            <a:r>
              <a:rPr lang="en-US" dirty="0">
                <a:hlinkClick r:id="rId2"/>
              </a:rPr>
              <a:t>BWA</a:t>
            </a:r>
            <a:r>
              <a:rPr lang="en-US" dirty="0"/>
              <a:t> is a software package for mapping low-divergent sequences against a large reference genome, such as the human genome</a:t>
            </a:r>
          </a:p>
          <a:p>
            <a:r>
              <a:rPr lang="en-US" dirty="0"/>
              <a:t>We will use the BWA method to map </a:t>
            </a:r>
            <a:r>
              <a:rPr lang="en-US" dirty="0" err="1"/>
              <a:t>ChIP</a:t>
            </a:r>
            <a:r>
              <a:rPr lang="en-US" dirty="0"/>
              <a:t>-seq files (REST.chr20.fq and control.chr20.fq) to human reference genome</a:t>
            </a:r>
          </a:p>
          <a:p>
            <a:r>
              <a:rPr lang="en-US" dirty="0"/>
              <a:t>Use </a:t>
            </a:r>
            <a:r>
              <a:rPr lang="en-US" dirty="0" err="1"/>
              <a:t>Samtools</a:t>
            </a:r>
            <a:r>
              <a:rPr lang="en-US" dirty="0"/>
              <a:t> </a:t>
            </a:r>
          </a:p>
        </p:txBody>
      </p:sp>
    </p:spTree>
    <p:extLst>
      <p:ext uri="{BB962C8B-B14F-4D97-AF65-F5344CB8AC3E}">
        <p14:creationId xmlns:p14="http://schemas.microsoft.com/office/powerpoint/2010/main" val="1090669660"/>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E404F3-141F-4353-AE66-011BC26BD2D9}"/>
              </a:ext>
            </a:extLst>
          </p:cNvPr>
          <p:cNvSpPr>
            <a:spLocks noGrp="1"/>
          </p:cNvSpPr>
          <p:nvPr>
            <p:ph type="title"/>
          </p:nvPr>
        </p:nvSpPr>
        <p:spPr/>
        <p:txBody>
          <a:bodyPr/>
          <a:lstStyle/>
          <a:p>
            <a:r>
              <a:rPr lang="en-US" sz="6000" dirty="0"/>
              <a:t>3. Alignment files: sort index and remove duplicates</a:t>
            </a:r>
          </a:p>
        </p:txBody>
      </p:sp>
      <p:sp>
        <p:nvSpPr>
          <p:cNvPr id="3" name="内容占位符 2">
            <a:extLst>
              <a:ext uri="{FF2B5EF4-FFF2-40B4-BE49-F238E27FC236}">
                <a16:creationId xmlns:a16="http://schemas.microsoft.com/office/drawing/2014/main" id="{064D15EC-5ADD-4592-82A4-0B7C26FD4A63}"/>
              </a:ext>
            </a:extLst>
          </p:cNvPr>
          <p:cNvSpPr>
            <a:spLocks noGrp="1"/>
          </p:cNvSpPr>
          <p:nvPr>
            <p:ph idx="1"/>
          </p:nvPr>
        </p:nvSpPr>
        <p:spPr>
          <a:xfrm>
            <a:off x="1118196" y="4228728"/>
            <a:ext cx="11099800" cy="3725168"/>
          </a:xfrm>
        </p:spPr>
        <p:txBody>
          <a:bodyPr/>
          <a:lstStyle/>
          <a:p>
            <a:pPr marL="0" indent="0">
              <a:buNone/>
            </a:pPr>
            <a:r>
              <a:rPr lang="en-US" sz="2800" dirty="0"/>
              <a:t>Indexing a genome sorted BAM file allows us to quickly extract alignments overlapping particular genomic regions. Moreover, indexing is required by genome viewers such as IGV so that the viewers can quickly display alignments in each genomic region to which you navigate.</a:t>
            </a:r>
          </a:p>
          <a:p>
            <a:pPr marL="0" indent="0">
              <a:buNone/>
            </a:pPr>
            <a:r>
              <a:rPr lang="en-US" sz="2800" dirty="0"/>
              <a:t>Alignment reads are sorted and indexed by </a:t>
            </a:r>
            <a:r>
              <a:rPr lang="en-US" sz="2800" dirty="0" err="1"/>
              <a:t>samtools</a:t>
            </a:r>
            <a:endParaRPr lang="en-US" sz="2800" dirty="0"/>
          </a:p>
          <a:p>
            <a:pPr marL="0" indent="0">
              <a:buNone/>
            </a:pPr>
            <a:r>
              <a:rPr lang="en-US" sz="2800" dirty="0"/>
              <a:t>Duplicated reads are marked and removed using </a:t>
            </a:r>
            <a:r>
              <a:rPr lang="en-US" sz="2800" dirty="0" err="1"/>
              <a:t>MarkDuplicates</a:t>
            </a:r>
            <a:r>
              <a:rPr lang="en-US" sz="2800" dirty="0"/>
              <a:t> tool from Picard</a:t>
            </a:r>
          </a:p>
          <a:p>
            <a:pPr marL="0" indent="0">
              <a:buNone/>
            </a:pPr>
            <a:endParaRPr lang="en-US" sz="2800" dirty="0"/>
          </a:p>
          <a:p>
            <a:pPr marL="0" indent="0">
              <a:buNone/>
            </a:pPr>
            <a:endParaRPr lang="en-US" sz="2800" dirty="0"/>
          </a:p>
          <a:p>
            <a:pPr marL="0" indent="0">
              <a:buNone/>
            </a:pPr>
            <a:endParaRPr lang="en-US" sz="2800" dirty="0"/>
          </a:p>
        </p:txBody>
      </p:sp>
      <p:pic>
        <p:nvPicPr>
          <p:cNvPr id="1028" name="Picture 4">
            <a:extLst>
              <a:ext uri="{FF2B5EF4-FFF2-40B4-BE49-F238E27FC236}">
                <a16:creationId xmlns:a16="http://schemas.microsoft.com/office/drawing/2014/main" id="{BD9BCD2C-1997-41D4-B3BF-3221169F1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15" y="7397080"/>
            <a:ext cx="11721133" cy="2005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860059"/>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F2B18A-F4F5-4687-919E-502A85057531}"/>
              </a:ext>
            </a:extLst>
          </p:cNvPr>
          <p:cNvSpPr>
            <a:spLocks noGrp="1"/>
          </p:cNvSpPr>
          <p:nvPr>
            <p:ph type="title"/>
          </p:nvPr>
        </p:nvSpPr>
        <p:spPr/>
        <p:txBody>
          <a:bodyPr/>
          <a:lstStyle/>
          <a:p>
            <a:r>
              <a:rPr lang="en-US" dirty="0"/>
              <a:t>4. Call </a:t>
            </a:r>
            <a:r>
              <a:rPr lang="en-US" dirty="0" err="1"/>
              <a:t>ChIP</a:t>
            </a:r>
            <a:r>
              <a:rPr lang="en-US" dirty="0"/>
              <a:t>-seq peaks</a:t>
            </a:r>
          </a:p>
        </p:txBody>
      </p:sp>
      <p:sp>
        <p:nvSpPr>
          <p:cNvPr id="3" name="内容占位符 2">
            <a:extLst>
              <a:ext uri="{FF2B5EF4-FFF2-40B4-BE49-F238E27FC236}">
                <a16:creationId xmlns:a16="http://schemas.microsoft.com/office/drawing/2014/main" id="{F7C4DEFD-33D1-4848-A84B-1CE6D0055849}"/>
              </a:ext>
            </a:extLst>
          </p:cNvPr>
          <p:cNvSpPr>
            <a:spLocks noGrp="1"/>
          </p:cNvSpPr>
          <p:nvPr>
            <p:ph idx="1"/>
          </p:nvPr>
        </p:nvSpPr>
        <p:spPr>
          <a:xfrm>
            <a:off x="952500" y="2603500"/>
            <a:ext cx="11099800" cy="3209404"/>
          </a:xfrm>
        </p:spPr>
        <p:txBody>
          <a:bodyPr/>
          <a:lstStyle/>
          <a:p>
            <a:r>
              <a:rPr lang="en-US" sz="2800" dirty="0"/>
              <a:t>Peaks in the </a:t>
            </a:r>
            <a:r>
              <a:rPr lang="en-US" sz="2800" dirty="0" err="1"/>
              <a:t>ChIP</a:t>
            </a:r>
            <a:r>
              <a:rPr lang="en-US" sz="2800" dirty="0"/>
              <a:t>-seq data will be called using Model-based Analysis of </a:t>
            </a:r>
            <a:r>
              <a:rPr lang="en-US" sz="2800" dirty="0" err="1"/>
              <a:t>ChIP</a:t>
            </a:r>
            <a:r>
              <a:rPr lang="en-US" sz="2800" dirty="0"/>
              <a:t>-Seq (MACS2). MACS captures the influence of genome complexity to evaluate the significance of enriched </a:t>
            </a:r>
            <a:r>
              <a:rPr lang="en-US" sz="2800" dirty="0" err="1"/>
              <a:t>ChIP</a:t>
            </a:r>
            <a:r>
              <a:rPr lang="en-US" sz="2800" dirty="0"/>
              <a:t> regions and is one of the most popular peak callers performing well on data sets with good enrichment of transcription factors.</a:t>
            </a:r>
          </a:p>
          <a:p>
            <a:endParaRPr lang="en-US" sz="2800" dirty="0"/>
          </a:p>
        </p:txBody>
      </p:sp>
      <p:pic>
        <p:nvPicPr>
          <p:cNvPr id="2050" name="Picture 2">
            <a:extLst>
              <a:ext uri="{FF2B5EF4-FFF2-40B4-BE49-F238E27FC236}">
                <a16:creationId xmlns:a16="http://schemas.microsoft.com/office/drawing/2014/main" id="{0320BE3C-EF8D-421A-99DF-137E23EA59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808" y="5236840"/>
            <a:ext cx="7384093" cy="1728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152426"/>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0AA95195-5D0F-4F83-82CA-74589613DC31}"/>
              </a:ext>
            </a:extLst>
          </p:cNvPr>
          <p:cNvSpPr>
            <a:spLocks noGrp="1"/>
          </p:cNvSpPr>
          <p:nvPr>
            <p:ph idx="1"/>
          </p:nvPr>
        </p:nvSpPr>
        <p:spPr>
          <a:xfrm>
            <a:off x="592460" y="2212504"/>
            <a:ext cx="11099800" cy="6286500"/>
          </a:xfrm>
        </p:spPr>
        <p:txBody>
          <a:bodyPr/>
          <a:lstStyle/>
          <a:p>
            <a:pPr marL="0" indent="0">
              <a:buNone/>
            </a:pPr>
            <a:r>
              <a:rPr lang="en-US" dirty="0"/>
              <a:t>Open with excel</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3074" name="Picture 2">
            <a:extLst>
              <a:ext uri="{FF2B5EF4-FFF2-40B4-BE49-F238E27FC236}">
                <a16:creationId xmlns:a16="http://schemas.microsoft.com/office/drawing/2014/main" id="{8C49591B-2775-4AD2-8803-CA2F69326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80" y="3261668"/>
            <a:ext cx="12894360" cy="45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5373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AAD99-5469-407B-B39A-6D0F405D5A03}"/>
              </a:ext>
            </a:extLst>
          </p:cNvPr>
          <p:cNvSpPr>
            <a:spLocks noGrp="1"/>
          </p:cNvSpPr>
          <p:nvPr>
            <p:ph type="title"/>
          </p:nvPr>
        </p:nvSpPr>
        <p:spPr>
          <a:xfrm>
            <a:off x="952500" y="-91752"/>
            <a:ext cx="11099800" cy="2159000"/>
          </a:xfrm>
        </p:spPr>
        <p:txBody>
          <a:bodyPr/>
          <a:lstStyle/>
          <a:p>
            <a:r>
              <a:rPr lang="en-US" altLang="zh-CN" sz="6000"/>
              <a:t>5.ChIP-seq peaks visualization</a:t>
            </a:r>
            <a:endParaRPr lang="en-US" sz="6000" dirty="0"/>
          </a:p>
        </p:txBody>
      </p:sp>
      <p:sp>
        <p:nvSpPr>
          <p:cNvPr id="3" name="内容占位符 2">
            <a:extLst>
              <a:ext uri="{FF2B5EF4-FFF2-40B4-BE49-F238E27FC236}">
                <a16:creationId xmlns:a16="http://schemas.microsoft.com/office/drawing/2014/main" id="{998CDAE0-B3A1-4579-ADFE-C544529277B7}"/>
              </a:ext>
            </a:extLst>
          </p:cNvPr>
          <p:cNvSpPr>
            <a:spLocks noGrp="1"/>
          </p:cNvSpPr>
          <p:nvPr>
            <p:ph idx="1"/>
          </p:nvPr>
        </p:nvSpPr>
        <p:spPr>
          <a:xfrm>
            <a:off x="952500" y="2067248"/>
            <a:ext cx="11099800" cy="6286500"/>
          </a:xfrm>
        </p:spPr>
        <p:txBody>
          <a:bodyPr/>
          <a:lstStyle/>
          <a:p>
            <a:r>
              <a:rPr lang="en-US" sz="3200" dirty="0"/>
              <a:t>The Integrative Genomics Viewer (IGV) is a high-performance visualization tool for interactive exploration of large, integrated genomic datasets. It supports a wide variety of data types, including array-based and next-generation sequence data, and genomic annotations</a:t>
            </a:r>
          </a:p>
          <a:p>
            <a:endParaRPr lang="en-US" sz="3200" dirty="0"/>
          </a:p>
          <a:p>
            <a:endParaRPr lang="en-US" sz="3200" dirty="0"/>
          </a:p>
          <a:p>
            <a:endParaRPr lang="en-US" sz="3200" dirty="0"/>
          </a:p>
          <a:p>
            <a:endParaRPr lang="en-US" sz="3200" dirty="0"/>
          </a:p>
        </p:txBody>
      </p:sp>
      <p:pic>
        <p:nvPicPr>
          <p:cNvPr id="4098" name="Picture 2">
            <a:extLst>
              <a:ext uri="{FF2B5EF4-FFF2-40B4-BE49-F238E27FC236}">
                <a16:creationId xmlns:a16="http://schemas.microsoft.com/office/drawing/2014/main" id="{FE58AB42-E853-4E00-A219-819896BB4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5916" y="4715152"/>
            <a:ext cx="8712968" cy="4502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315916"/>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4F3DB9-FAF7-446A-B40B-5216F7D84FD0}"/>
              </a:ext>
            </a:extLst>
          </p:cNvPr>
          <p:cNvSpPr>
            <a:spLocks noGrp="1"/>
          </p:cNvSpPr>
          <p:nvPr>
            <p:ph type="title"/>
          </p:nvPr>
        </p:nvSpPr>
        <p:spPr/>
        <p:txBody>
          <a:bodyPr/>
          <a:lstStyle/>
          <a:p>
            <a:r>
              <a:rPr lang="en-US" sz="6000" dirty="0"/>
              <a:t>6.Use R programming to analyze the </a:t>
            </a:r>
            <a:r>
              <a:rPr lang="en-US" sz="6000" dirty="0" err="1"/>
              <a:t>ChIP</a:t>
            </a:r>
            <a:r>
              <a:rPr lang="en-US" sz="6000" dirty="0"/>
              <a:t>-seq targets</a:t>
            </a:r>
          </a:p>
        </p:txBody>
      </p:sp>
      <p:sp>
        <p:nvSpPr>
          <p:cNvPr id="3" name="内容占位符 2">
            <a:extLst>
              <a:ext uri="{FF2B5EF4-FFF2-40B4-BE49-F238E27FC236}">
                <a16:creationId xmlns:a16="http://schemas.microsoft.com/office/drawing/2014/main" id="{6813592A-A911-4A31-BAE5-3F38BCE3AFA2}"/>
              </a:ext>
            </a:extLst>
          </p:cNvPr>
          <p:cNvSpPr>
            <a:spLocks noGrp="1"/>
          </p:cNvSpPr>
          <p:nvPr>
            <p:ph idx="1"/>
          </p:nvPr>
        </p:nvSpPr>
        <p:spPr>
          <a:xfrm>
            <a:off x="952500" y="5524872"/>
            <a:ext cx="11099800" cy="3365128"/>
          </a:xfrm>
        </p:spPr>
        <p:txBody>
          <a:bodyPr/>
          <a:lstStyle/>
          <a:p>
            <a:pPr marL="0" indent="0">
              <a:buNone/>
            </a:pPr>
            <a:r>
              <a:rPr lang="en-US" sz="2400" dirty="0"/>
              <a:t>This practice will require some programming. The basic idea of analyzing transcription targets is to overlap the </a:t>
            </a:r>
            <a:r>
              <a:rPr lang="en-US" sz="2400" dirty="0" err="1"/>
              <a:t>ChIP</a:t>
            </a:r>
            <a:r>
              <a:rPr lang="en-US" sz="2400" dirty="0"/>
              <a:t>-seq peaks with annotated genes. The genes with functional elements overlapped with highly significant </a:t>
            </a:r>
            <a:r>
              <a:rPr lang="en-US" sz="2400" dirty="0" err="1"/>
              <a:t>ChIP</a:t>
            </a:r>
            <a:r>
              <a:rPr lang="en-US" sz="2400" dirty="0"/>
              <a:t>-seq peaks would be the putative targets.</a:t>
            </a:r>
          </a:p>
          <a:p>
            <a:r>
              <a:rPr lang="en-US" sz="2400" dirty="0"/>
              <a:t>Read in your peaks</a:t>
            </a:r>
          </a:p>
          <a:p>
            <a:r>
              <a:rPr lang="en-US" sz="2400" dirty="0"/>
              <a:t>Read in gene coordinates on genome</a:t>
            </a:r>
          </a:p>
          <a:p>
            <a:r>
              <a:rPr lang="en-US" sz="2400" dirty="0"/>
              <a:t>Overlap the two regions</a:t>
            </a:r>
          </a:p>
          <a:p>
            <a:r>
              <a:rPr lang="en-US" sz="2400" dirty="0"/>
              <a:t>Annotate your peak data</a:t>
            </a:r>
          </a:p>
          <a:p>
            <a:r>
              <a:rPr lang="en-US" sz="2400" dirty="0"/>
              <a:t>Write result files</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2840495857"/>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497B94-3D5A-4883-8C67-BB854BF20011}"/>
              </a:ext>
            </a:extLst>
          </p:cNvPr>
          <p:cNvSpPr>
            <a:spLocks noGrp="1"/>
          </p:cNvSpPr>
          <p:nvPr>
            <p:ph type="title"/>
          </p:nvPr>
        </p:nvSpPr>
        <p:spPr>
          <a:xfrm>
            <a:off x="237704" y="340296"/>
            <a:ext cx="12440988" cy="2159000"/>
          </a:xfrm>
        </p:spPr>
        <p:txBody>
          <a:bodyPr/>
          <a:lstStyle/>
          <a:p>
            <a:r>
              <a:rPr lang="en-US" sz="6600" dirty="0"/>
              <a:t>Use Cytoscape to visualize the target network</a:t>
            </a:r>
          </a:p>
        </p:txBody>
      </p:sp>
      <p:sp>
        <p:nvSpPr>
          <p:cNvPr id="3" name="内容占位符 2">
            <a:extLst>
              <a:ext uri="{FF2B5EF4-FFF2-40B4-BE49-F238E27FC236}">
                <a16:creationId xmlns:a16="http://schemas.microsoft.com/office/drawing/2014/main" id="{06BAD504-2451-46DC-BB39-290105606CEB}"/>
              </a:ext>
            </a:extLst>
          </p:cNvPr>
          <p:cNvSpPr>
            <a:spLocks noGrp="1"/>
          </p:cNvSpPr>
          <p:nvPr>
            <p:ph idx="1"/>
          </p:nvPr>
        </p:nvSpPr>
        <p:spPr/>
        <p:txBody>
          <a:bodyPr/>
          <a:lstStyle/>
          <a:p>
            <a:endParaRPr lang="en-US"/>
          </a:p>
        </p:txBody>
      </p:sp>
      <p:pic>
        <p:nvPicPr>
          <p:cNvPr id="6146" name="Picture 2">
            <a:extLst>
              <a:ext uri="{FF2B5EF4-FFF2-40B4-BE49-F238E27FC236}">
                <a16:creationId xmlns:a16="http://schemas.microsoft.com/office/drawing/2014/main" id="{86A1E2D3-3FBA-4885-9426-EC9FD4DC8E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204" y="3292624"/>
            <a:ext cx="11484392" cy="5749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9544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nvSpPr>
        <p:spPr>
          <a:xfrm>
            <a:off x="911225" y="4547870"/>
            <a:ext cx="11099800" cy="2159000"/>
          </a:xfrm>
          <a:prstGeom prst="rect">
            <a:avLst/>
          </a:prstGeom>
          <a:noFill/>
          <a:ln w="12700">
            <a:noFill/>
            <a:miter lim="400000"/>
          </a:ln>
        </p:spPr>
        <p:txBody>
          <a:bodyPr vert="horz" wrap="square" lIns="0" tIns="0" rIns="0" bIns="0" numCol="1" anchor="ctr" anchorCtr="0" compatLnSpc="1"/>
          <a:lstStyle>
            <a:lvl1pPr algn="ctr" defTabSz="582295" rtl="0" eaLnBrk="0" fontAlgn="base" hangingPunct="0">
              <a:spcBef>
                <a:spcPct val="0"/>
              </a:spcBef>
              <a:spcAft>
                <a:spcPct val="0"/>
              </a:spcAft>
              <a:defRPr sz="8000" kern="1200">
                <a:solidFill>
                  <a:schemeClr val="tx2"/>
                </a:solidFill>
                <a:latin typeface="+mj-lt"/>
                <a:ea typeface="+mj-ea"/>
                <a:cs typeface="+mj-cs"/>
              </a:defRPr>
            </a:lvl1pPr>
            <a:lvl2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2pPr>
            <a:lvl3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3pPr>
            <a:lvl4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4pPr>
            <a:lvl5pPr algn="ctr" defTabSz="582295" rtl="0" eaLnBrk="0" fontAlgn="base" hangingPunct="0">
              <a:spcBef>
                <a:spcPct val="0"/>
              </a:spcBef>
              <a:spcAft>
                <a:spcPct val="0"/>
              </a:spcAft>
              <a:defRPr sz="8000">
                <a:solidFill>
                  <a:schemeClr val="tx2"/>
                </a:solidFill>
                <a:latin typeface="Helvetica Light"/>
                <a:ea typeface="Helvetica Light"/>
                <a:cs typeface="Helvetica Light"/>
              </a:defRPr>
            </a:lvl5pPr>
            <a:lvl6pPr marL="457200" algn="ctr" defTabSz="582295" rtl="0" eaLnBrk="0" fontAlgn="base" hangingPunct="0">
              <a:spcBef>
                <a:spcPct val="0"/>
              </a:spcBef>
              <a:spcAft>
                <a:spcPct val="0"/>
              </a:spcAft>
              <a:defRPr sz="8000">
                <a:solidFill>
                  <a:schemeClr val="tx2"/>
                </a:solidFill>
                <a:latin typeface="Helvetica Light"/>
                <a:ea typeface="Helvetica Light"/>
                <a:cs typeface="Helvetica Light"/>
              </a:defRPr>
            </a:lvl6pPr>
            <a:lvl7pPr marL="914400" algn="ctr" defTabSz="582295" rtl="0" eaLnBrk="0" fontAlgn="base" hangingPunct="0">
              <a:spcBef>
                <a:spcPct val="0"/>
              </a:spcBef>
              <a:spcAft>
                <a:spcPct val="0"/>
              </a:spcAft>
              <a:defRPr sz="8000">
                <a:solidFill>
                  <a:schemeClr val="tx2"/>
                </a:solidFill>
                <a:latin typeface="Helvetica Light"/>
                <a:ea typeface="Helvetica Light"/>
                <a:cs typeface="Helvetica Light"/>
              </a:defRPr>
            </a:lvl7pPr>
            <a:lvl8pPr marL="1371600" algn="ctr" defTabSz="582295" rtl="0" eaLnBrk="0" fontAlgn="base" hangingPunct="0">
              <a:spcBef>
                <a:spcPct val="0"/>
              </a:spcBef>
              <a:spcAft>
                <a:spcPct val="0"/>
              </a:spcAft>
              <a:defRPr sz="8000">
                <a:solidFill>
                  <a:schemeClr val="tx2"/>
                </a:solidFill>
                <a:latin typeface="Helvetica Light"/>
                <a:ea typeface="Helvetica Light"/>
                <a:cs typeface="Helvetica Light"/>
              </a:defRPr>
            </a:lvl8pPr>
            <a:lvl9pPr marL="1828800" algn="ctr" defTabSz="582295" rtl="0" eaLnBrk="0" fontAlgn="base" hangingPunct="0">
              <a:spcBef>
                <a:spcPct val="0"/>
              </a:spcBef>
              <a:spcAft>
                <a:spcPct val="0"/>
              </a:spcAft>
              <a:defRPr sz="8000">
                <a:solidFill>
                  <a:schemeClr val="tx2"/>
                </a:solidFill>
                <a:latin typeface="Helvetica Light"/>
                <a:ea typeface="Helvetica Light"/>
                <a:cs typeface="Helvetica Light"/>
              </a:defRPr>
            </a:lvl9pPr>
          </a:lstStyle>
          <a:p>
            <a:pPr eaLnBrk="1" hangingPunct="1"/>
            <a:r>
              <a:rPr lang="en-US" altLang="zh-CN">
                <a:solidFill>
                  <a:srgbClr val="000000"/>
                </a:solidFill>
              </a:rPr>
              <a:t> </a:t>
            </a:r>
          </a:p>
        </p:txBody>
      </p:sp>
      <p:sp>
        <p:nvSpPr>
          <p:cNvPr id="2" name="文本框 1"/>
          <p:cNvSpPr txBox="1"/>
          <p:nvPr/>
        </p:nvSpPr>
        <p:spPr>
          <a:xfrm>
            <a:off x="1389832" y="1348408"/>
            <a:ext cx="11031855" cy="7478970"/>
          </a:xfrm>
          <a:prstGeom prst="rect">
            <a:avLst/>
          </a:prstGeom>
          <a:noFill/>
        </p:spPr>
        <p:txBody>
          <a:bodyPr wrap="square" rtlCol="0">
            <a:spAutoFit/>
          </a:bodyPr>
          <a:lstStyle/>
          <a:p>
            <a:endParaRPr lang="en-US" altLang="zh-CN" sz="4000" dirty="0"/>
          </a:p>
          <a:p>
            <a:endParaRPr lang="en-US" altLang="zh-CN" sz="4000" dirty="0"/>
          </a:p>
          <a:p>
            <a:r>
              <a:rPr lang="en-US" altLang="zh-CN" sz="4000" dirty="0"/>
              <a:t>Practice time</a:t>
            </a:r>
          </a:p>
          <a:p>
            <a:endParaRPr lang="en-US" altLang="zh-CN" sz="4000" dirty="0"/>
          </a:p>
          <a:p>
            <a:r>
              <a:rPr lang="en-US" altLang="zh-CN" sz="4000" dirty="0"/>
              <a:t>Follow the detailed steps in online tutorials.</a:t>
            </a:r>
          </a:p>
          <a:p>
            <a:endParaRPr lang="en-US" altLang="zh-CN" sz="4000" dirty="0"/>
          </a:p>
          <a:p>
            <a:r>
              <a:rPr lang="en-US" altLang="zh-CN" sz="4000" dirty="0"/>
              <a:t>Save the screenshots of the questions and exercises in a report and email them to </a:t>
            </a:r>
            <a:r>
              <a:rPr lang="en-US" sz="2400" dirty="0"/>
              <a:t>biol4417omics@gmail.com </a:t>
            </a:r>
            <a:r>
              <a:rPr lang="en-US" sz="4000" dirty="0"/>
              <a:t>by May 9</a:t>
            </a:r>
            <a:r>
              <a:rPr lang="en-US" sz="4000" baseline="30000" dirty="0"/>
              <a:t>th</a:t>
            </a:r>
            <a:r>
              <a:rPr lang="en-US" sz="4000" dirty="0"/>
              <a:t>.</a:t>
            </a:r>
          </a:p>
          <a:p>
            <a:endParaRPr lang="en-US" altLang="zh-CN" sz="4000" dirty="0"/>
          </a:p>
          <a:p>
            <a:endParaRPr lang="en-US" altLang="zh-CN" sz="4000" dirty="0"/>
          </a:p>
          <a:p>
            <a:endParaRPr lang="en-US" altLang="zh-CN" sz="4000" dirty="0"/>
          </a:p>
        </p:txBody>
      </p:sp>
    </p:spTree>
    <p:extLst>
      <p:ext uri="{BB962C8B-B14F-4D97-AF65-F5344CB8AC3E}">
        <p14:creationId xmlns:p14="http://schemas.microsoft.com/office/powerpoint/2010/main" val="332961992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p:cNvSpPr>
          <p:nvPr>
            <p:ph type="title" idx="4294967295"/>
          </p:nvPr>
        </p:nvSpPr>
        <p:spPr/>
        <p:txBody>
          <a:bodyPr/>
          <a:lstStyle/>
          <a:p>
            <a:pPr eaLnBrk="1" hangingPunct="1"/>
            <a:r>
              <a:rPr lang="en-US" altLang="zh-CN" sz="4400" dirty="0">
                <a:solidFill>
                  <a:srgbClr val="000000"/>
                </a:solidFill>
                <a:latin typeface="Arial" panose="020B0604020202020204" pitchFamily="34" charset="0"/>
              </a:rPr>
              <a:t>Why Linux</a:t>
            </a:r>
            <a:br>
              <a:rPr lang="zh-CN" altLang="zh-CN" dirty="0">
                <a:solidFill>
                  <a:srgbClr val="000000"/>
                </a:solidFill>
              </a:rPr>
            </a:br>
            <a:endParaRPr lang="zh-CN" altLang="zh-CN" dirty="0">
              <a:solidFill>
                <a:srgbClr val="000000"/>
              </a:solidFill>
            </a:endParaRPr>
          </a:p>
        </p:txBody>
      </p:sp>
      <p:sp>
        <p:nvSpPr>
          <p:cNvPr id="3075" name="Rectangle 3"/>
          <p:cNvSpPr>
            <a:spLocks noGrp="1"/>
          </p:cNvSpPr>
          <p:nvPr>
            <p:ph type="body" idx="4294967295"/>
          </p:nvPr>
        </p:nvSpPr>
        <p:spPr>
          <a:xfrm>
            <a:off x="808355" y="1666240"/>
            <a:ext cx="11387455" cy="6707505"/>
          </a:xfrm>
        </p:spPr>
        <p:txBody>
          <a:bodyPr anchor="t"/>
          <a:lstStyle/>
          <a:p>
            <a:pPr eaLnBrk="1" hangingPunct="1"/>
            <a:r>
              <a:rPr lang="en-US" altLang="zh-CN" sz="2400" dirty="0">
                <a:sym typeface="+mn-ea"/>
              </a:rPr>
              <a:t>Needs more </a:t>
            </a:r>
            <a:r>
              <a:rPr lang="en-US" altLang="zh-CN" sz="2400" b="1" dirty="0">
                <a:sym typeface="+mn-ea"/>
              </a:rPr>
              <a:t>processor power </a:t>
            </a:r>
            <a:r>
              <a:rPr lang="en-US" altLang="zh-CN" sz="2400" dirty="0">
                <a:sym typeface="+mn-ea"/>
              </a:rPr>
              <a:t>and more hard drive space than a typical personal computer</a:t>
            </a:r>
            <a:endParaRPr lang="en-US" altLang="zh-CN" sz="2400" dirty="0"/>
          </a:p>
          <a:p>
            <a:pPr eaLnBrk="1" hangingPunct="1"/>
            <a:r>
              <a:rPr lang="en-US" altLang="zh-CN" sz="2400" dirty="0">
                <a:sym typeface="+mn-ea"/>
              </a:rPr>
              <a:t>Computers that can provide this power generally use the Linux/UNIX operating system, which is </a:t>
            </a:r>
            <a:r>
              <a:rPr lang="en-US" altLang="zh-CN" sz="2400" b="1" dirty="0">
                <a:sym typeface="+mn-ea"/>
              </a:rPr>
              <a:t>stable and efficient </a:t>
            </a:r>
          </a:p>
          <a:p>
            <a:pPr eaLnBrk="1" hangingPunct="1"/>
            <a:r>
              <a:rPr lang="en-US" altLang="zh-CN" sz="2400" dirty="0">
                <a:sym typeface="+mn-ea"/>
              </a:rPr>
              <a:t>Linux comes with a lot of  tools to </a:t>
            </a:r>
            <a:r>
              <a:rPr lang="en-US" altLang="zh-CN" sz="2400" dirty="0">
                <a:solidFill>
                  <a:srgbClr val="FF0000"/>
                </a:solidFill>
                <a:sym typeface="+mn-ea"/>
              </a:rPr>
              <a:t>manipulate</a:t>
            </a:r>
            <a:r>
              <a:rPr lang="en-US" altLang="zh-CN" sz="2400" dirty="0">
                <a:sym typeface="+mn-ea"/>
              </a:rPr>
              <a:t> / </a:t>
            </a:r>
            <a:r>
              <a:rPr lang="en-US" altLang="zh-CN" sz="2400" dirty="0">
                <a:solidFill>
                  <a:srgbClr val="FF0000"/>
                </a:solidFill>
                <a:sym typeface="+mn-ea"/>
              </a:rPr>
              <a:t>search</a:t>
            </a:r>
            <a:r>
              <a:rPr lang="en-US" altLang="zh-CN" sz="2400" dirty="0">
                <a:sym typeface="+mn-ea"/>
              </a:rPr>
              <a:t> / </a:t>
            </a:r>
            <a:r>
              <a:rPr lang="en-US" altLang="zh-CN" sz="2400" dirty="0">
                <a:solidFill>
                  <a:srgbClr val="FF0000"/>
                </a:solidFill>
                <a:sym typeface="+mn-ea"/>
              </a:rPr>
              <a:t>analyze</a:t>
            </a:r>
            <a:r>
              <a:rPr lang="en-US" altLang="zh-CN" sz="2400" dirty="0">
                <a:sym typeface="+mn-ea"/>
              </a:rPr>
              <a:t> raw data files. </a:t>
            </a:r>
          </a:p>
          <a:p>
            <a:pPr eaLnBrk="1" hangingPunct="1"/>
            <a:r>
              <a:rPr lang="en-US" altLang="zh-CN" sz="2400" dirty="0">
                <a:sym typeface="+mn-ea"/>
              </a:rPr>
              <a:t>Most of bioinformatics software is created and can only be accessed in Linux/Unix</a:t>
            </a:r>
            <a:endParaRPr lang="zh-CN" altLang="zh-CN" sz="2400" dirty="0"/>
          </a:p>
          <a:p>
            <a:pPr eaLnBrk="1" hangingPunct="1"/>
            <a:endParaRPr lang="zh-CN" altLang="zh-CN" dirty="0">
              <a:solidFill>
                <a:srgbClr val="000000"/>
              </a:solidFill>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p:cNvSpPr>
          <p:nvPr>
            <p:ph type="title" idx="4294967295"/>
          </p:nvPr>
        </p:nvSpPr>
        <p:spPr>
          <a:xfrm>
            <a:off x="957784" y="700336"/>
            <a:ext cx="11099800" cy="935355"/>
          </a:xfrm>
        </p:spPr>
        <p:txBody>
          <a:bodyPr/>
          <a:lstStyle/>
          <a:p>
            <a:pPr eaLnBrk="1" hangingPunct="1"/>
            <a:r>
              <a:rPr lang="en-US" altLang="zh-CN" sz="4400" dirty="0">
                <a:solidFill>
                  <a:srgbClr val="000000"/>
                </a:solidFill>
                <a:latin typeface="Arial" panose="020B0604020202020204" pitchFamily="34" charset="0"/>
              </a:rPr>
              <a:t>Bioinformatics tools in Linux</a:t>
            </a:r>
            <a:br>
              <a:rPr lang="zh-CN" altLang="zh-CN" dirty="0">
                <a:solidFill>
                  <a:srgbClr val="000000"/>
                </a:solidFill>
              </a:rPr>
            </a:br>
            <a:endParaRPr lang="zh-CN" altLang="zh-CN" dirty="0">
              <a:solidFill>
                <a:srgbClr val="000000"/>
              </a:solidFill>
            </a:endParaRPr>
          </a:p>
        </p:txBody>
      </p:sp>
      <p:sp>
        <p:nvSpPr>
          <p:cNvPr id="3075" name="Rectangle 3"/>
          <p:cNvSpPr>
            <a:spLocks noGrp="1"/>
          </p:cNvSpPr>
          <p:nvPr>
            <p:ph type="body" idx="4294967295"/>
          </p:nvPr>
        </p:nvSpPr>
        <p:spPr>
          <a:xfrm>
            <a:off x="813768" y="844352"/>
            <a:ext cx="11387455" cy="10513168"/>
          </a:xfrm>
        </p:spPr>
        <p:txBody>
          <a:bodyPr anchor="t"/>
          <a:lstStyle/>
          <a:p>
            <a:pPr marL="0" indent="0">
              <a:lnSpc>
                <a:spcPct val="90000"/>
              </a:lnSpc>
              <a:buNone/>
            </a:pPr>
            <a:r>
              <a:rPr lang="en-US" altLang="zh-CN" sz="2400" b="1" dirty="0">
                <a:solidFill>
                  <a:srgbClr val="660033"/>
                </a:solidFill>
                <a:sym typeface="+mn-ea"/>
              </a:rPr>
              <a:t>Data layer:</a:t>
            </a:r>
          </a:p>
          <a:p>
            <a:pPr>
              <a:lnSpc>
                <a:spcPct val="90000"/>
              </a:lnSpc>
            </a:pPr>
            <a:r>
              <a:rPr lang="en-US" altLang="zh-CN" sz="2400" b="1" dirty="0">
                <a:solidFill>
                  <a:srgbClr val="660033"/>
                </a:solidFill>
                <a:sym typeface="+mn-ea"/>
              </a:rPr>
              <a:t>Linux</a:t>
            </a:r>
            <a:r>
              <a:rPr lang="en-US" altLang="zh-CN" sz="2400" dirty="0">
                <a:sym typeface="+mn-ea"/>
              </a:rPr>
              <a:t> file system</a:t>
            </a:r>
          </a:p>
          <a:p>
            <a:pPr>
              <a:lnSpc>
                <a:spcPct val="90000"/>
              </a:lnSpc>
            </a:pPr>
            <a:r>
              <a:rPr lang="en-US" altLang="zh-CN" sz="2400" b="1" dirty="0" err="1">
                <a:solidFill>
                  <a:srgbClr val="660033"/>
                </a:solidFill>
                <a:sym typeface="+mn-ea"/>
              </a:rPr>
              <a:t>mySQL</a:t>
            </a:r>
            <a:r>
              <a:rPr lang="en-US" altLang="zh-CN" sz="2400" dirty="0">
                <a:sym typeface="+mn-ea"/>
              </a:rPr>
              <a:t> bio-database construction</a:t>
            </a:r>
          </a:p>
          <a:p>
            <a:pPr marL="0" indent="0">
              <a:lnSpc>
                <a:spcPct val="90000"/>
              </a:lnSpc>
              <a:buNone/>
            </a:pPr>
            <a:r>
              <a:rPr lang="en-US" altLang="zh-CN" sz="2400" b="1" dirty="0">
                <a:solidFill>
                  <a:srgbClr val="660033"/>
                </a:solidFill>
              </a:rPr>
              <a:t>Logic layer:</a:t>
            </a:r>
          </a:p>
          <a:p>
            <a:pPr>
              <a:lnSpc>
                <a:spcPct val="90000"/>
              </a:lnSpc>
            </a:pPr>
            <a:r>
              <a:rPr lang="en-US" altLang="zh-CN" sz="2400" b="1" dirty="0">
                <a:solidFill>
                  <a:srgbClr val="660033"/>
                </a:solidFill>
                <a:sym typeface="+mn-ea"/>
              </a:rPr>
              <a:t>Perl</a:t>
            </a:r>
            <a:r>
              <a:rPr lang="en-US" altLang="zh-CN" sz="2400" dirty="0">
                <a:sym typeface="+mn-ea"/>
              </a:rPr>
              <a:t> - programming language. Sequence analysis, motif/pattern recognition, text mining </a:t>
            </a:r>
          </a:p>
          <a:p>
            <a:pPr>
              <a:lnSpc>
                <a:spcPct val="90000"/>
              </a:lnSpc>
            </a:pPr>
            <a:r>
              <a:rPr lang="en-US" altLang="zh-CN" sz="2400" b="1" dirty="0">
                <a:solidFill>
                  <a:srgbClr val="660033"/>
                </a:solidFill>
                <a:sym typeface="+mn-ea"/>
              </a:rPr>
              <a:t>R/Python/</a:t>
            </a:r>
            <a:r>
              <a:rPr lang="en-US" altLang="zh-CN" sz="2400" b="1" dirty="0" err="1">
                <a:solidFill>
                  <a:srgbClr val="660033"/>
                </a:solidFill>
                <a:sym typeface="+mn-ea"/>
              </a:rPr>
              <a:t>Matlab</a:t>
            </a:r>
            <a:r>
              <a:rPr lang="en-US" altLang="zh-CN" sz="2400" b="1" dirty="0">
                <a:solidFill>
                  <a:srgbClr val="660033"/>
                </a:solidFill>
                <a:sym typeface="+mn-ea"/>
              </a:rPr>
              <a:t> </a:t>
            </a:r>
            <a:r>
              <a:rPr lang="en-US" altLang="zh-CN" sz="2400" dirty="0">
                <a:sym typeface="+mn-ea"/>
              </a:rPr>
              <a:t>– Statistic language. Statistics, big data analysis, data mining, machine learning, data visualization</a:t>
            </a:r>
          </a:p>
          <a:p>
            <a:pPr marL="0" indent="0">
              <a:lnSpc>
                <a:spcPct val="90000"/>
              </a:lnSpc>
              <a:buNone/>
            </a:pPr>
            <a:r>
              <a:rPr lang="en-US" altLang="zh-CN" sz="2400" b="1" dirty="0">
                <a:solidFill>
                  <a:srgbClr val="660033"/>
                </a:solidFill>
                <a:sym typeface="+mn-ea"/>
              </a:rPr>
              <a:t>Applications</a:t>
            </a:r>
            <a:r>
              <a:rPr lang="en-US" altLang="zh-CN" sz="2400" dirty="0">
                <a:sym typeface="+mn-ea"/>
              </a:rPr>
              <a:t>:</a:t>
            </a:r>
            <a:endParaRPr lang="en-US" altLang="zh-CN" sz="2400" dirty="0"/>
          </a:p>
          <a:p>
            <a:pPr>
              <a:lnSpc>
                <a:spcPct val="90000"/>
              </a:lnSpc>
            </a:pPr>
            <a:r>
              <a:rPr lang="en-US" altLang="zh-CN" sz="2400" b="1" dirty="0">
                <a:solidFill>
                  <a:srgbClr val="660033"/>
                </a:solidFill>
                <a:sym typeface="+mn-ea"/>
              </a:rPr>
              <a:t>Blast/</a:t>
            </a:r>
            <a:r>
              <a:rPr lang="en-US" altLang="zh-CN" sz="2400" b="1" dirty="0" err="1">
                <a:solidFill>
                  <a:srgbClr val="660033"/>
                </a:solidFill>
                <a:sym typeface="+mn-ea"/>
              </a:rPr>
              <a:t>Clustal</a:t>
            </a:r>
            <a:r>
              <a:rPr lang="en-US" altLang="zh-CN" sz="2400" dirty="0">
                <a:sym typeface="+mn-ea"/>
              </a:rPr>
              <a:t> –similarity search and multiple alignment</a:t>
            </a:r>
          </a:p>
          <a:p>
            <a:pPr>
              <a:lnSpc>
                <a:spcPct val="90000"/>
              </a:lnSpc>
            </a:pPr>
            <a:r>
              <a:rPr lang="en-US" altLang="zh-CN" sz="2400" b="1" dirty="0">
                <a:solidFill>
                  <a:srgbClr val="660033"/>
                </a:solidFill>
                <a:sym typeface="+mn-ea"/>
              </a:rPr>
              <a:t>Bowtie/BWA </a:t>
            </a:r>
            <a:r>
              <a:rPr lang="en-US" altLang="zh-CN" sz="2400" dirty="0">
                <a:sym typeface="+mn-ea"/>
              </a:rPr>
              <a:t>– Sequencing data alignment</a:t>
            </a:r>
          </a:p>
          <a:p>
            <a:pPr>
              <a:lnSpc>
                <a:spcPct val="90000"/>
              </a:lnSpc>
            </a:pPr>
            <a:r>
              <a:rPr lang="en-US" altLang="zh-CN" sz="2400" b="1" dirty="0" err="1">
                <a:solidFill>
                  <a:srgbClr val="660033"/>
                </a:solidFill>
                <a:sym typeface="+mn-ea"/>
              </a:rPr>
              <a:t>Phred</a:t>
            </a:r>
            <a:r>
              <a:rPr lang="en-US" altLang="zh-CN" sz="2400" b="1" dirty="0">
                <a:solidFill>
                  <a:srgbClr val="660033"/>
                </a:solidFill>
                <a:sym typeface="+mn-ea"/>
              </a:rPr>
              <a:t>/Phrap/Consed/SOUP/Picard/GATK </a:t>
            </a:r>
            <a:r>
              <a:rPr lang="en-US" altLang="zh-CN" sz="2400" dirty="0">
                <a:sym typeface="+mn-ea"/>
              </a:rPr>
              <a:t>- genome assembly and SNP detection</a:t>
            </a:r>
            <a:endParaRPr lang="en-US" altLang="zh-CN" sz="2400" dirty="0"/>
          </a:p>
          <a:p>
            <a:pPr>
              <a:lnSpc>
                <a:spcPct val="90000"/>
              </a:lnSpc>
            </a:pPr>
            <a:endParaRPr lang="zh-CN" altLang="zh-CN" sz="2400" dirty="0"/>
          </a:p>
          <a:p>
            <a:pPr eaLnBrk="1" hangingPunct="1"/>
            <a:endParaRPr lang="zh-CN" altLang="zh-CN" dirty="0">
              <a:solidFill>
                <a:srgbClr val="000000"/>
              </a:solidFill>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p:cNvSpPr>
          <p:nvPr>
            <p:ph type="title" idx="4294967295"/>
          </p:nvPr>
        </p:nvSpPr>
        <p:spPr>
          <a:xfrm>
            <a:off x="952500" y="-318135"/>
            <a:ext cx="11099800" cy="2159000"/>
          </a:xfrm>
        </p:spPr>
        <p:txBody>
          <a:bodyPr/>
          <a:lstStyle/>
          <a:p>
            <a:pPr eaLnBrk="1" hangingPunct="1"/>
            <a:r>
              <a:rPr lang="en-US" altLang="zh-CN" sz="4000" dirty="0">
                <a:solidFill>
                  <a:srgbClr val="000000"/>
                </a:solidFill>
              </a:rPr>
              <a:t>Login Linux server with SSH</a:t>
            </a:r>
          </a:p>
        </p:txBody>
      </p:sp>
      <p:sp>
        <p:nvSpPr>
          <p:cNvPr id="4099" name="Rectangle 3"/>
          <p:cNvSpPr>
            <a:spLocks noGrp="1"/>
          </p:cNvSpPr>
          <p:nvPr>
            <p:ph type="body" idx="4294967295"/>
          </p:nvPr>
        </p:nvSpPr>
        <p:spPr>
          <a:xfrm>
            <a:off x="818832" y="1060376"/>
            <a:ext cx="11367135" cy="3613785"/>
          </a:xfrm>
        </p:spPr>
        <p:txBody>
          <a:bodyPr anchor="t"/>
          <a:lstStyle/>
          <a:p>
            <a:pPr eaLnBrk="1" hangingPunct="1"/>
            <a:r>
              <a:rPr lang="zh-CN" altLang="zh-CN" sz="2400" u="sng" dirty="0">
                <a:solidFill>
                  <a:srgbClr val="000000"/>
                </a:solidFill>
                <a:hlinkClick r:id="rId3"/>
              </a:rPr>
              <a:t>https://intranet.cs.hku.hk/csintranet/contents/technical/howto/ssh.jsp</a:t>
            </a:r>
            <a:endParaRPr lang="en-US" altLang="zh-CN" sz="2400" u="sng" dirty="0">
              <a:solidFill>
                <a:srgbClr val="000000"/>
              </a:solidFill>
            </a:endParaRPr>
          </a:p>
          <a:p>
            <a:pPr eaLnBrk="1" hangingPunct="1"/>
            <a:r>
              <a:rPr lang="en-US" altLang="zh-CN" sz="2400" u="sng" dirty="0">
                <a:solidFill>
                  <a:srgbClr val="000000"/>
                </a:solidFill>
              </a:rPr>
              <a:t>Or </a:t>
            </a:r>
            <a:r>
              <a:rPr lang="en-US" sz="2400" dirty="0">
                <a:effectLst/>
                <a:latin typeface="Calibri" panose="020F0502020204030204" pitchFamily="34" charset="0"/>
                <a:ea typeface="新細明體" panose="02020500000000000000" pitchFamily="18" charset="-120"/>
                <a:cs typeface="Times New Roman" panose="02020603050405020304" pitchFamily="18" charset="0"/>
              </a:rPr>
              <a:t>Install:</a:t>
            </a:r>
            <a:r>
              <a:rPr lang="zh-CN" sz="2400" dirty="0">
                <a:effectLst/>
                <a:latin typeface="Calibri" panose="020F0502020204030204" pitchFamily="34" charset="0"/>
                <a:ea typeface="新細明體" panose="02020500000000000000" pitchFamily="18" charset="-120"/>
                <a:cs typeface="Times New Roman" panose="02020603050405020304" pitchFamily="18" charset="0"/>
              </a:rPr>
              <a:t>　</a:t>
            </a:r>
            <a:r>
              <a:rPr lang="en-US" sz="2400" u="sng" dirty="0">
                <a:solidFill>
                  <a:srgbClr val="0563C1"/>
                </a:solidFill>
                <a:effectLst/>
                <a:latin typeface="Calibri" panose="020F0502020204030204" pitchFamily="34" charset="0"/>
                <a:ea typeface="新細明體" panose="02020500000000000000" pitchFamily="18" charset="-120"/>
                <a:cs typeface="Times New Roman" panose="02020603050405020304" pitchFamily="18" charset="0"/>
                <a:hlinkClick r:id="rId4"/>
              </a:rPr>
              <a:t>https://its.hku.hk/kb/ssh-and-secure-file-transfer/</a:t>
            </a:r>
            <a:endParaRPr lang="en-US" altLang="zh-CN" sz="2400" u="sng" dirty="0">
              <a:solidFill>
                <a:srgbClr val="000000"/>
              </a:solidFill>
            </a:endParaRPr>
          </a:p>
          <a:p>
            <a:r>
              <a:rPr lang="en-US" sz="1800" dirty="0">
                <a:latin typeface="Arial" panose="020B0604020202020204" pitchFamily="34" charset="0"/>
                <a:cs typeface="Arial" panose="020B0604020202020204" pitchFamily="34" charset="0"/>
              </a:rPr>
              <a:t>SSH stands for Secure Shell. It is a program for remote login and file transfer. </a:t>
            </a:r>
          </a:p>
          <a:p>
            <a:r>
              <a:rPr lang="en-US" sz="1800" dirty="0">
                <a:latin typeface="Arial" panose="020B0604020202020204" pitchFamily="34" charset="0"/>
                <a:cs typeface="Arial" panose="020B0604020202020204" pitchFamily="34" charset="0"/>
              </a:rPr>
              <a:t>SSH is included with Linux, OS X and Windows 10. To use it, open a terminal and run '</a:t>
            </a:r>
            <a:r>
              <a:rPr lang="en-US" sz="1800" dirty="0" err="1">
                <a:latin typeface="Arial" panose="020B0604020202020204" pitchFamily="34" charset="0"/>
                <a:cs typeface="Arial" panose="020B0604020202020204" pitchFamily="34" charset="0"/>
              </a:rPr>
              <a:t>ssh</a:t>
            </a:r>
            <a:r>
              <a:rPr lang="en-US" sz="1800" dirty="0">
                <a:latin typeface="Arial" panose="020B0604020202020204" pitchFamily="34" charset="0"/>
                <a:cs typeface="Arial" panose="020B0604020202020204" pitchFamily="34" charset="0"/>
              </a:rPr>
              <a:t>’. Or you can download a client software like “putty/SSH shell”</a:t>
            </a:r>
          </a:p>
          <a:p>
            <a:r>
              <a:rPr lang="en-US" sz="1800" dirty="0">
                <a:latin typeface="Arial" panose="020B0604020202020204" pitchFamily="34" charset="0"/>
                <a:cs typeface="Arial" panose="020B0604020202020204" pitchFamily="34" charset="0"/>
              </a:rPr>
              <a:t>For file transferring between the Linux server and your personal computer, please use FTP-based clients (FileZilla).</a:t>
            </a:r>
          </a:p>
          <a:p>
            <a:r>
              <a:rPr lang="en-US" sz="1800" dirty="0">
                <a:latin typeface="Arial" panose="020B0604020202020204" pitchFamily="34" charset="0"/>
                <a:cs typeface="Arial" panose="020B0604020202020204" pitchFamily="34" charset="0"/>
              </a:rPr>
              <a:t>What we need:   server IP address, your username, your pass</a:t>
            </a:r>
            <a:r>
              <a:rPr lang="en-US" altLang="zh-CN" sz="1800" dirty="0">
                <a:latin typeface="Arial" panose="020B0604020202020204" pitchFamily="34" charset="0"/>
                <a:cs typeface="Arial" panose="020B0604020202020204" pitchFamily="34" charset="0"/>
              </a:rPr>
              <a:t>word</a:t>
            </a:r>
            <a:endParaRPr lang="en-US" sz="1800" dirty="0">
              <a:latin typeface="Arial" panose="020B0604020202020204" pitchFamily="34" charset="0"/>
              <a:cs typeface="Arial" panose="020B0604020202020204" pitchFamily="34" charset="0"/>
            </a:endParaRPr>
          </a:p>
          <a:p>
            <a:endParaRPr lang="en-US" sz="2000" dirty="0"/>
          </a:p>
        </p:txBody>
      </p:sp>
      <p:pic>
        <p:nvPicPr>
          <p:cNvPr id="2" name="图片 1">
            <a:extLst>
              <a:ext uri="{FF2B5EF4-FFF2-40B4-BE49-F238E27FC236}">
                <a16:creationId xmlns:a16="http://schemas.microsoft.com/office/drawing/2014/main" id="{DB14E202-56A1-48B2-93AA-CF71666806BE}"/>
              </a:ext>
            </a:extLst>
          </p:cNvPr>
          <p:cNvPicPr>
            <a:picLocks noChangeAspect="1"/>
          </p:cNvPicPr>
          <p:nvPr/>
        </p:nvPicPr>
        <p:blipFill>
          <a:blip r:embed="rId5"/>
          <a:stretch>
            <a:fillRect/>
          </a:stretch>
        </p:blipFill>
        <p:spPr>
          <a:xfrm>
            <a:off x="1101800" y="5524871"/>
            <a:ext cx="4710797" cy="4104456"/>
          </a:xfrm>
          <a:prstGeom prst="rect">
            <a:avLst/>
          </a:prstGeom>
        </p:spPr>
      </p:pic>
      <p:pic>
        <p:nvPicPr>
          <p:cNvPr id="3" name="图片 2">
            <a:extLst>
              <a:ext uri="{FF2B5EF4-FFF2-40B4-BE49-F238E27FC236}">
                <a16:creationId xmlns:a16="http://schemas.microsoft.com/office/drawing/2014/main" id="{B5C0E5CF-0458-45E8-8062-D0EC80FCE39E}"/>
              </a:ext>
            </a:extLst>
          </p:cNvPr>
          <p:cNvPicPr>
            <a:picLocks noChangeAspect="1"/>
          </p:cNvPicPr>
          <p:nvPr/>
        </p:nvPicPr>
        <p:blipFill>
          <a:blip r:embed="rId6"/>
          <a:stretch>
            <a:fillRect/>
          </a:stretch>
        </p:blipFill>
        <p:spPr>
          <a:xfrm>
            <a:off x="6358383" y="5596880"/>
            <a:ext cx="6027689" cy="4032448"/>
          </a:xfrm>
          <a:prstGeom prst="rect">
            <a:avLst/>
          </a:prstGeom>
        </p:spPr>
      </p:pic>
    </p:spTree>
    <p:extLst>
      <p:ext uri="{BB962C8B-B14F-4D97-AF65-F5344CB8AC3E}">
        <p14:creationId xmlns:p14="http://schemas.microsoft.com/office/powerpoint/2010/main" val="155056183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F8B2F30-94A5-4BB8-83D0-EB5A9A4EC776}"/>
              </a:ext>
            </a:extLst>
          </p:cNvPr>
          <p:cNvSpPr txBox="1"/>
          <p:nvPr/>
        </p:nvSpPr>
        <p:spPr>
          <a:xfrm>
            <a:off x="2004034" y="268288"/>
            <a:ext cx="7848872" cy="6397136"/>
          </a:xfrm>
          <a:prstGeom prst="rect">
            <a:avLst/>
          </a:prstGeom>
          <a:noFill/>
        </p:spPr>
        <p:txBody>
          <a:bodyPr wrap="square" rtlCol="0">
            <a:spAutoFit/>
          </a:bodyPr>
          <a:lstStyle/>
          <a:p>
            <a:r>
              <a:rPr lang="en-US" altLang="zh-CN" dirty="0">
                <a:solidFill>
                  <a:srgbClr val="000000"/>
                </a:solidFill>
              </a:rPr>
              <a:t>We have already created you your Linux account in our Linux server. In this semester, you can login on our server and finish all your tasks in this course </a:t>
            </a:r>
          </a:p>
          <a:p>
            <a:endParaRPr lang="zh-CN" altLang="zh-CN" dirty="0">
              <a:solidFill>
                <a:srgbClr val="000000"/>
              </a:solidFill>
            </a:endParaRPr>
          </a:p>
          <a:p>
            <a:pPr marL="0" marR="0">
              <a:lnSpc>
                <a:spcPct val="107000"/>
              </a:lnSpc>
              <a:spcBef>
                <a:spcPts val="0"/>
              </a:spcBef>
              <a:spcAft>
                <a:spcPts val="800"/>
              </a:spcAft>
            </a:pPr>
            <a:r>
              <a:rPr lang="en-US" sz="1800" dirty="0">
                <a:solidFill>
                  <a:srgbClr val="212121"/>
                </a:solidFill>
                <a:effectLst/>
                <a:latin typeface="Segoe UI" panose="020B0502040204020203" pitchFamily="34" charset="0"/>
                <a:ea typeface="新細明體" panose="02020500000000000000" pitchFamily="18" charset="-120"/>
                <a:cs typeface="Times New Roman" panose="02020603050405020304" pitchFamily="18" charset="0"/>
              </a:rPr>
              <a:t>Login: </a:t>
            </a:r>
            <a:r>
              <a:rPr lang="en-US" sz="1800" dirty="0" err="1">
                <a:solidFill>
                  <a:srgbClr val="212121"/>
                </a:solidFill>
                <a:effectLst/>
                <a:latin typeface="Segoe UI" panose="020B0502040204020203" pitchFamily="34" charset="0"/>
                <a:ea typeface="新細明體" panose="02020500000000000000" pitchFamily="18" charset="-120"/>
                <a:cs typeface="Times New Roman" panose="02020603050405020304" pitchFamily="18" charset="0"/>
              </a:rPr>
              <a:t>ssh</a:t>
            </a:r>
            <a:r>
              <a:rPr lang="en-US" sz="1800" dirty="0">
                <a:solidFill>
                  <a:srgbClr val="212121"/>
                </a:solidFill>
                <a:effectLst/>
                <a:latin typeface="Segoe UI" panose="020B0502040204020203" pitchFamily="34" charset="0"/>
                <a:ea typeface="新細明體" panose="02020500000000000000" pitchFamily="18" charset="-120"/>
                <a:cs typeface="Times New Roman" panose="02020603050405020304" pitchFamily="18" charset="0"/>
              </a:rPr>
              <a:t> </a:t>
            </a:r>
            <a:r>
              <a:rPr lang="en-US" sz="1800" u="sng" dirty="0" err="1">
                <a:solidFill>
                  <a:srgbClr val="212121"/>
                </a:solidFill>
                <a:effectLst/>
                <a:latin typeface="Segoe UI" panose="020B0502040204020203" pitchFamily="34" charset="0"/>
                <a:ea typeface="新細明體" panose="02020500000000000000" pitchFamily="18" charset="-120"/>
                <a:cs typeface="Times New Roman" panose="02020603050405020304" pitchFamily="18" charset="0"/>
                <a:hlinkClick r:id="rId3"/>
              </a:rPr>
              <a:t>username@147.8.185.60</a:t>
            </a:r>
            <a:endParaRPr lang="en-US" sz="1800" dirty="0">
              <a:effectLst/>
              <a:latin typeface="Calibri" panose="020F0502020204030204" pitchFamily="34" charset="0"/>
              <a:ea typeface="新細明體" panose="02020500000000000000" pitchFamily="18" charset="-120"/>
              <a:cs typeface="Times New Roman" panose="02020603050405020304" pitchFamily="18" charset="0"/>
            </a:endParaRPr>
          </a:p>
          <a:p>
            <a:pPr marL="0" marR="0">
              <a:lnSpc>
                <a:spcPct val="107000"/>
              </a:lnSpc>
              <a:spcBef>
                <a:spcPts val="0"/>
              </a:spcBef>
              <a:spcAft>
                <a:spcPts val="800"/>
              </a:spcAft>
            </a:pPr>
            <a:r>
              <a:rPr lang="en-US" sz="1800" dirty="0">
                <a:solidFill>
                  <a:srgbClr val="212121"/>
                </a:solidFill>
                <a:effectLst/>
                <a:latin typeface="Segoe UI" panose="020B0502040204020203" pitchFamily="34" charset="0"/>
                <a:ea typeface="新細明體" panose="02020500000000000000" pitchFamily="18" charset="-120"/>
                <a:cs typeface="Times New Roman" panose="02020603050405020304" pitchFamily="18" charset="0"/>
              </a:rPr>
              <a:t>User name: "</a:t>
            </a:r>
            <a:r>
              <a:rPr lang="en-US" sz="1800" dirty="0" err="1">
                <a:solidFill>
                  <a:srgbClr val="212121"/>
                </a:solidFill>
                <a:effectLst/>
                <a:latin typeface="Segoe UI" panose="020B0502040204020203" pitchFamily="34" charset="0"/>
                <a:ea typeface="新細明體" panose="02020500000000000000" pitchFamily="18" charset="-120"/>
                <a:cs typeface="Times New Roman" panose="02020603050405020304" pitchFamily="18" charset="0"/>
              </a:rPr>
              <a:t>uid</a:t>
            </a:r>
            <a:r>
              <a:rPr lang="en-US" sz="1800" dirty="0">
                <a:solidFill>
                  <a:srgbClr val="212121"/>
                </a:solidFill>
                <a:effectLst/>
                <a:latin typeface="Segoe UI" panose="020B0502040204020203" pitchFamily="34" charset="0"/>
                <a:ea typeface="新細明體" panose="02020500000000000000" pitchFamily="18" charset="-120"/>
                <a:cs typeface="Times New Roman" panose="02020603050405020304" pitchFamily="18" charset="0"/>
              </a:rPr>
              <a:t>"+</a:t>
            </a:r>
            <a:r>
              <a:rPr lang="en-US" sz="1800" dirty="0" err="1">
                <a:solidFill>
                  <a:srgbClr val="212121"/>
                </a:solidFill>
                <a:effectLst/>
                <a:latin typeface="Segoe UI" panose="020B0502040204020203" pitchFamily="34" charset="0"/>
                <a:ea typeface="新細明體" panose="02020500000000000000" pitchFamily="18" charset="-120"/>
                <a:cs typeface="Times New Roman" panose="02020603050405020304" pitchFamily="18" charset="0"/>
              </a:rPr>
              <a:t>uid</a:t>
            </a:r>
            <a:r>
              <a:rPr lang="en-US" sz="1800" dirty="0">
                <a:solidFill>
                  <a:srgbClr val="212121"/>
                </a:solidFill>
                <a:effectLst/>
                <a:latin typeface="Segoe UI" panose="020B0502040204020203" pitchFamily="34" charset="0"/>
                <a:ea typeface="新細明體" panose="02020500000000000000" pitchFamily="18" charset="-120"/>
                <a:cs typeface="Times New Roman" panose="02020603050405020304" pitchFamily="18" charset="0"/>
              </a:rPr>
              <a:t>   (e.g.  3030098726, the user name is </a:t>
            </a:r>
            <a:r>
              <a:rPr lang="en-US" sz="1800" dirty="0" err="1">
                <a:solidFill>
                  <a:srgbClr val="212121"/>
                </a:solidFill>
                <a:effectLst/>
                <a:latin typeface="Segoe UI" panose="020B0502040204020203" pitchFamily="34" charset="0"/>
                <a:ea typeface="新細明體" panose="02020500000000000000" pitchFamily="18" charset="-120"/>
                <a:cs typeface="Times New Roman" panose="02020603050405020304" pitchFamily="18" charset="0"/>
              </a:rPr>
              <a:t>uid3030098726</a:t>
            </a:r>
            <a:r>
              <a:rPr lang="en-US" sz="1800" dirty="0">
                <a:solidFill>
                  <a:srgbClr val="212121"/>
                </a:solidFill>
                <a:effectLst/>
                <a:latin typeface="Segoe UI" panose="020B0502040204020203" pitchFamily="34" charset="0"/>
                <a:ea typeface="新細明體" panose="02020500000000000000" pitchFamily="18" charset="-120"/>
                <a:cs typeface="Times New Roman" panose="02020603050405020304" pitchFamily="18" charset="0"/>
              </a:rPr>
              <a:t>)</a:t>
            </a:r>
            <a:endParaRPr lang="en-US" sz="1800" dirty="0">
              <a:effectLst/>
              <a:latin typeface="Calibri" panose="020F0502020204030204" pitchFamily="34" charset="0"/>
              <a:ea typeface="新細明體" panose="02020500000000000000" pitchFamily="18" charset="-120"/>
              <a:cs typeface="Times New Roman" panose="02020603050405020304" pitchFamily="18" charset="0"/>
            </a:endParaRPr>
          </a:p>
          <a:p>
            <a:pPr marL="0" marR="0">
              <a:lnSpc>
                <a:spcPct val="107000"/>
              </a:lnSpc>
              <a:spcBef>
                <a:spcPts val="0"/>
              </a:spcBef>
              <a:spcAft>
                <a:spcPts val="800"/>
              </a:spcAft>
            </a:pPr>
            <a:r>
              <a:rPr lang="en-US" sz="1800" dirty="0">
                <a:solidFill>
                  <a:srgbClr val="212121"/>
                </a:solidFill>
                <a:effectLst/>
                <a:latin typeface="Segoe UI" panose="020B0502040204020203" pitchFamily="34" charset="0"/>
                <a:ea typeface="新細明體" panose="02020500000000000000" pitchFamily="18" charset="-120"/>
                <a:cs typeface="Times New Roman" panose="02020603050405020304" pitchFamily="18" charset="0"/>
              </a:rPr>
              <a:t>Initial Password: same as the user name</a:t>
            </a:r>
            <a:endParaRPr lang="en-US" sz="1800" dirty="0">
              <a:effectLst/>
              <a:latin typeface="Calibri" panose="020F0502020204030204" pitchFamily="34" charset="0"/>
              <a:ea typeface="新細明體" panose="02020500000000000000" pitchFamily="18" charset="-120"/>
              <a:cs typeface="Times New Roman" panose="02020603050405020304" pitchFamily="18" charset="0"/>
            </a:endParaRPr>
          </a:p>
          <a:p>
            <a:pPr marL="0" marR="0">
              <a:lnSpc>
                <a:spcPct val="107000"/>
              </a:lnSpc>
              <a:spcBef>
                <a:spcPts val="0"/>
              </a:spcBef>
              <a:spcAft>
                <a:spcPts val="800"/>
              </a:spcAft>
            </a:pPr>
            <a:r>
              <a:rPr lang="en-US" sz="1800" dirty="0">
                <a:solidFill>
                  <a:srgbClr val="212121"/>
                </a:solidFill>
                <a:effectLst/>
                <a:latin typeface="Segoe UI" panose="020B0502040204020203" pitchFamily="34" charset="0"/>
                <a:ea typeface="新細明體" panose="02020500000000000000" pitchFamily="18" charset="-120"/>
                <a:cs typeface="Times New Roman" panose="02020603050405020304" pitchFamily="18" charset="0"/>
              </a:rPr>
              <a:t>Working directory:  /home/</a:t>
            </a:r>
            <a:r>
              <a:rPr lang="en-US" sz="1800" dirty="0" err="1">
                <a:solidFill>
                  <a:srgbClr val="212121"/>
                </a:solidFill>
                <a:effectLst/>
                <a:latin typeface="Segoe UI" panose="020B0502040204020203" pitchFamily="34" charset="0"/>
                <a:ea typeface="新細明體" panose="02020500000000000000" pitchFamily="18" charset="-120"/>
                <a:cs typeface="Times New Roman" panose="02020603050405020304" pitchFamily="18" charset="0"/>
              </a:rPr>
              <a:t>uid</a:t>
            </a:r>
            <a:r>
              <a:rPr lang="en-US" sz="1800" dirty="0">
                <a:solidFill>
                  <a:srgbClr val="212121"/>
                </a:solidFill>
                <a:effectLst/>
                <a:latin typeface="Segoe UI" panose="020B0502040204020203" pitchFamily="34" charset="0"/>
                <a:ea typeface="新細明體" panose="02020500000000000000" pitchFamily="18" charset="-120"/>
                <a:cs typeface="Times New Roman" panose="02020603050405020304" pitchFamily="18" charset="0"/>
              </a:rPr>
              <a:t>    (e.g. /home/</a:t>
            </a:r>
            <a:r>
              <a:rPr lang="en-US" sz="1800" dirty="0" err="1">
                <a:solidFill>
                  <a:srgbClr val="212121"/>
                </a:solidFill>
                <a:effectLst/>
                <a:latin typeface="Segoe UI" panose="020B0502040204020203" pitchFamily="34" charset="0"/>
                <a:ea typeface="新細明體" panose="02020500000000000000" pitchFamily="18" charset="-120"/>
                <a:cs typeface="Times New Roman" panose="02020603050405020304" pitchFamily="18" charset="0"/>
              </a:rPr>
              <a:t>uid</a:t>
            </a:r>
            <a:r>
              <a:rPr lang="en-US" sz="1800" dirty="0">
                <a:solidFill>
                  <a:srgbClr val="212121"/>
                </a:solidFill>
                <a:effectLst/>
                <a:latin typeface="Segoe UI" panose="020B0502040204020203" pitchFamily="34" charset="0"/>
                <a:ea typeface="新細明體" panose="02020500000000000000" pitchFamily="18" charset="-120"/>
                <a:cs typeface="Times New Roman" panose="02020603050405020304" pitchFamily="18" charset="0"/>
              </a:rPr>
              <a:t>/3030098726)</a:t>
            </a:r>
            <a:endParaRPr lang="en-US" sz="18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en-US" dirty="0"/>
          </a:p>
          <a:p>
            <a:endParaRPr lang="en-US" dirty="0"/>
          </a:p>
          <a:p>
            <a:endParaRPr lang="en-US" dirty="0"/>
          </a:p>
          <a:p>
            <a:endParaRPr lang="en-US" dirty="0"/>
          </a:p>
          <a:p>
            <a:endParaRPr lang="en-US" dirty="0"/>
          </a:p>
          <a:p>
            <a:r>
              <a:rPr lang="en-US" dirty="0"/>
              <a:t>Press enter, then the server will ask you for password.</a:t>
            </a:r>
          </a:p>
          <a:p>
            <a:endParaRPr lang="en-US" dirty="0"/>
          </a:p>
          <a:p>
            <a:r>
              <a:rPr lang="en-US" dirty="0"/>
              <a:t>Enter your password (the terminal will not show anything when you are inputting your password) and press enter to login.</a:t>
            </a:r>
          </a:p>
          <a:p>
            <a:endParaRPr lang="en-US" dirty="0"/>
          </a:p>
          <a:p>
            <a:endParaRPr lang="en-US" b="1" u="sng" dirty="0"/>
          </a:p>
          <a:p>
            <a:endParaRPr lang="en-US" dirty="0"/>
          </a:p>
          <a:p>
            <a:r>
              <a:rPr lang="en-US" altLang="zh-CN" dirty="0">
                <a:solidFill>
                  <a:srgbClr val="FF0000"/>
                </a:solidFill>
              </a:rPr>
              <a:t>Change your personal password</a:t>
            </a:r>
          </a:p>
          <a:p>
            <a:r>
              <a:rPr lang="en-US" dirty="0"/>
              <a:t>After login, change your password by typing “passwd” </a:t>
            </a:r>
            <a:r>
              <a:rPr lang="en-US" dirty="0">
                <a:solidFill>
                  <a:srgbClr val="FF0000"/>
                </a:solidFill>
              </a:rPr>
              <a:t>immediately</a:t>
            </a:r>
          </a:p>
        </p:txBody>
      </p:sp>
      <p:pic>
        <p:nvPicPr>
          <p:cNvPr id="3" name="Picture 2">
            <a:extLst>
              <a:ext uri="{FF2B5EF4-FFF2-40B4-BE49-F238E27FC236}">
                <a16:creationId xmlns:a16="http://schemas.microsoft.com/office/drawing/2014/main" id="{8745D3B6-22DE-40A9-ACF1-5ECF7B05599C}"/>
              </a:ext>
            </a:extLst>
          </p:cNvPr>
          <p:cNvPicPr>
            <a:picLocks noChangeAspect="1" noChangeArrowheads="1"/>
          </p:cNvPicPr>
          <p:nvPr/>
        </p:nvPicPr>
        <p:blipFill>
          <a:blip r:embed="rId4"/>
          <a:srcRect/>
          <a:stretch>
            <a:fillRect/>
          </a:stretch>
        </p:blipFill>
        <p:spPr bwMode="auto">
          <a:xfrm>
            <a:off x="2087613" y="6821016"/>
            <a:ext cx="6048672" cy="1472746"/>
          </a:xfrm>
          <a:prstGeom prst="rect">
            <a:avLst/>
          </a:prstGeom>
          <a:noFill/>
        </p:spPr>
      </p:pic>
      <p:pic>
        <p:nvPicPr>
          <p:cNvPr id="7" name="图片 6">
            <a:extLst>
              <a:ext uri="{FF2B5EF4-FFF2-40B4-BE49-F238E27FC236}">
                <a16:creationId xmlns:a16="http://schemas.microsoft.com/office/drawing/2014/main" id="{22B89FFD-F546-5F52-5C92-674607AC8F60}"/>
              </a:ext>
            </a:extLst>
          </p:cNvPr>
          <p:cNvPicPr>
            <a:picLocks noChangeAspect="1"/>
          </p:cNvPicPr>
          <p:nvPr/>
        </p:nvPicPr>
        <p:blipFill>
          <a:blip r:embed="rId5"/>
          <a:stretch>
            <a:fillRect/>
          </a:stretch>
        </p:blipFill>
        <p:spPr>
          <a:xfrm>
            <a:off x="2109912" y="2716560"/>
            <a:ext cx="6465792" cy="947573"/>
          </a:xfrm>
          <a:prstGeom prst="rect">
            <a:avLst/>
          </a:prstGeom>
        </p:spPr>
      </p:pic>
    </p:spTree>
    <p:extLst>
      <p:ext uri="{BB962C8B-B14F-4D97-AF65-F5344CB8AC3E}">
        <p14:creationId xmlns:p14="http://schemas.microsoft.com/office/powerpoint/2010/main" val="393901857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p:cNvSpPr>
          <p:nvPr>
            <p:ph type="title" idx="4294967295"/>
          </p:nvPr>
        </p:nvSpPr>
        <p:spPr>
          <a:xfrm>
            <a:off x="525736" y="556320"/>
            <a:ext cx="11737304" cy="864096"/>
          </a:xfrm>
        </p:spPr>
        <p:txBody>
          <a:bodyPr/>
          <a:lstStyle/>
          <a:p>
            <a:pPr eaLnBrk="1" hangingPunct="1"/>
            <a:r>
              <a:rPr lang="en-US" altLang="zh-CN" sz="4000" dirty="0">
                <a:solidFill>
                  <a:srgbClr val="000000"/>
                </a:solidFill>
              </a:rPr>
              <a:t>First step: conduct your operations in a Terminal</a:t>
            </a:r>
            <a:endParaRPr lang="zh-CN" altLang="zh-CN" dirty="0">
              <a:solidFill>
                <a:srgbClr val="000000"/>
              </a:solidFill>
            </a:endParaRPr>
          </a:p>
        </p:txBody>
      </p:sp>
      <p:sp>
        <p:nvSpPr>
          <p:cNvPr id="3075" name="Rectangle 3"/>
          <p:cNvSpPr>
            <a:spLocks noGrp="1"/>
          </p:cNvSpPr>
          <p:nvPr>
            <p:ph type="body" idx="4294967295"/>
          </p:nvPr>
        </p:nvSpPr>
        <p:spPr>
          <a:xfrm>
            <a:off x="808355" y="1666240"/>
            <a:ext cx="11387455" cy="6707505"/>
          </a:xfrm>
        </p:spPr>
        <p:txBody>
          <a:bodyPr anchor="t"/>
          <a:lstStyle/>
          <a:p>
            <a:pPr eaLnBrk="1" hangingPunct="1"/>
            <a:r>
              <a:rPr lang="en-US" altLang="zh-CN" sz="2400" dirty="0">
                <a:sym typeface="+mn-ea"/>
              </a:rPr>
              <a:t>A terminal is a control panel that accepts only input from the keyboard, the command line. You can only type. What you type will get interpreted by the program Bash, which will then do what you are asking.</a:t>
            </a:r>
          </a:p>
        </p:txBody>
      </p:sp>
      <p:pic>
        <p:nvPicPr>
          <p:cNvPr id="3" name="图片 2">
            <a:extLst>
              <a:ext uri="{FF2B5EF4-FFF2-40B4-BE49-F238E27FC236}">
                <a16:creationId xmlns:a16="http://schemas.microsoft.com/office/drawing/2014/main" id="{5FDF92A4-DF64-4759-97FA-C0A45A5C78B5}"/>
              </a:ext>
            </a:extLst>
          </p:cNvPr>
          <p:cNvPicPr>
            <a:picLocks noChangeAspect="1"/>
          </p:cNvPicPr>
          <p:nvPr/>
        </p:nvPicPr>
        <p:blipFill>
          <a:blip r:embed="rId2"/>
          <a:stretch>
            <a:fillRect/>
          </a:stretch>
        </p:blipFill>
        <p:spPr>
          <a:xfrm>
            <a:off x="1029792" y="3076600"/>
            <a:ext cx="11830050" cy="6257925"/>
          </a:xfrm>
          <a:prstGeom prst="rect">
            <a:avLst/>
          </a:prstGeom>
        </p:spPr>
      </p:pic>
    </p:spTree>
  </p:cSld>
  <p:clrMapOvr>
    <a:masterClrMapping/>
  </p:clrMapOvr>
  <p:transition spd="med"/>
</p:sld>
</file>

<file path=ppt/theme/theme1.xml><?xml version="1.0" encoding="utf-8"?>
<a:theme xmlns:a="http://schemas.openxmlformats.org/drawingml/2006/main" name="Whit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4060</TotalTime>
  <Words>2056</Words>
  <Application>Microsoft Office PowerPoint</Application>
  <PresentationFormat>自定义</PresentationFormat>
  <Paragraphs>203</Paragraphs>
  <Slides>47</Slides>
  <Notes>10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47</vt:i4>
      </vt:variant>
    </vt:vector>
  </HeadingPairs>
  <TitlesOfParts>
    <vt:vector size="54" baseType="lpstr">
      <vt:lpstr>Avenir Roman</vt:lpstr>
      <vt:lpstr>Helvetica Light</vt:lpstr>
      <vt:lpstr>Inter</vt:lpstr>
      <vt:lpstr>Arial</vt:lpstr>
      <vt:lpstr>Calibri</vt:lpstr>
      <vt:lpstr>Segoe UI</vt:lpstr>
      <vt:lpstr>White</vt:lpstr>
      <vt:lpstr>Practice of basic bioinformatics techniques</vt:lpstr>
      <vt:lpstr>PowerPoint 演示文稿</vt:lpstr>
      <vt:lpstr>PowerPoint 演示文稿</vt:lpstr>
      <vt:lpstr>Biomedical data</vt:lpstr>
      <vt:lpstr>Why Linux </vt:lpstr>
      <vt:lpstr>Bioinformatics tools in Linux </vt:lpstr>
      <vt:lpstr>Login Linux server with SSH</vt:lpstr>
      <vt:lpstr>PowerPoint 演示文稿</vt:lpstr>
      <vt:lpstr>First step: conduct your operations in a Terminal</vt:lpstr>
      <vt:lpstr>What's in your terminal </vt:lpstr>
      <vt:lpstr>Linux file system </vt:lpstr>
      <vt:lpstr>Check where are you </vt:lpstr>
      <vt:lpstr>Navigating in the file system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Rack level NAS storage system: Synology SA3600  </vt:lpstr>
      <vt:lpstr>CPU server capacity</vt:lpstr>
      <vt:lpstr>Copy docker file from /docker_file/Dockerfile_bioinfo to build docker container for bioinformatics software</vt:lpstr>
      <vt:lpstr>PowerPoint 演示文稿</vt:lpstr>
      <vt:lpstr>PowerPoint 演示文稿</vt:lpstr>
      <vt:lpstr>PowerPoint 演示文稿</vt:lpstr>
      <vt:lpstr>R: A programming language for Data Analysis and Graphics</vt:lpstr>
      <vt:lpstr>Reference and Help</vt:lpstr>
      <vt:lpstr>You can use R in both of your personal PC or Linux server</vt:lpstr>
      <vt:lpstr>Object </vt:lpstr>
      <vt:lpstr>Types of objects</vt:lpstr>
      <vt:lpstr>Vectors, assignment and calculation</vt:lpstr>
      <vt:lpstr>Arrays, Matrix and Dataframe </vt:lpstr>
      <vt:lpstr>Creating scatter plots</vt:lpstr>
      <vt:lpstr>PowerPoint 演示文稿</vt:lpstr>
      <vt:lpstr>ChIP-seq analysis: an integrative practice</vt:lpstr>
      <vt:lpstr>PowerPoint 演示文稿</vt:lpstr>
      <vt:lpstr>1. Prepare inputs</vt:lpstr>
      <vt:lpstr>2. Sequence alignment</vt:lpstr>
      <vt:lpstr>3. Alignment files: sort index and remove duplicates</vt:lpstr>
      <vt:lpstr>4. Call ChIP-seq peaks</vt:lpstr>
      <vt:lpstr>PowerPoint 演示文稿</vt:lpstr>
      <vt:lpstr>5.ChIP-seq peaks visualization</vt:lpstr>
      <vt:lpstr>6.Use R programming to analyze the ChIP-seq targets</vt:lpstr>
      <vt:lpstr>Use Cytoscape to visualize the target network</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Metagemoics</dc:title>
  <dc:creator>bbru</dc:creator>
  <cp:lastModifiedBy>tong yin</cp:lastModifiedBy>
  <cp:revision>256</cp:revision>
  <dcterms:created xsi:type="dcterms:W3CDTF">2016-02-29T04:33:00Z</dcterms:created>
  <dcterms:modified xsi:type="dcterms:W3CDTF">2023-03-27T03:23:42Z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